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embeddedFontLst>
    <p:embeddedFont>
      <p:font typeface="VladaRHSerif Reg" panose="02000000000000000000" charset="-18"/>
      <p:regular r:id="rId13"/>
      <p:italic r:id="rId14"/>
    </p:embeddedFont>
    <p:embeddedFont>
      <p:font typeface="TyponineSans Reg" panose="02000000000000000000" charset="-18"/>
      <p:regular r:id="rId15"/>
    </p:embeddedFont>
    <p:embeddedFont>
      <p:font typeface="Georgia" panose="02040502050405020303" pitchFamily="18" charset="0"/>
      <p:regular r:id="rId16"/>
      <p:bold r:id="rId17"/>
      <p:italic r:id="rId18"/>
      <p:boldItalic r:id="rId19"/>
    </p:embeddedFont>
    <p:embeddedFont>
      <p:font typeface="Tahoma" panose="020B0604030504040204" pitchFamily="34" charset="0"/>
      <p:regular r:id="rId20"/>
      <p:bold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rija Skoko" initials="DS" lastIdx="1" clrIdx="0">
    <p:extLst>
      <p:ext uri="{19B8F6BF-5375-455C-9EA6-DF929625EA0E}">
        <p15:presenceInfo xmlns:p15="http://schemas.microsoft.com/office/powerpoint/2012/main" userId="S-1-5-21-1645522239-2111687655-725345543-762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78" d="100"/>
          <a:sy n="78" d="100"/>
        </p:scale>
        <p:origin x="64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0FD7365-AF18-49A2-9FC4-4FEF3A3542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10" y="2466"/>
            <a:ext cx="12220209" cy="68701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2F157B-7A86-41A0-BADA-988E42CF00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0781" y="2094606"/>
            <a:ext cx="9223233" cy="1655763"/>
          </a:xfrm>
        </p:spPr>
        <p:txBody>
          <a:bodyPr anchor="b">
            <a:normAutofit/>
          </a:bodyPr>
          <a:lstStyle>
            <a:lvl1pPr algn="l">
              <a:defRPr sz="4400">
                <a:latin typeface="VladaRHSerif Reg" panose="02000000000000000000" pitchFamily="50" charset="0"/>
                <a:ea typeface="VladaRHSerif Reg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5044745-8160-44A4-9312-1B587AECE6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70779" y="3842443"/>
            <a:ext cx="9223233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3">
                    <a:lumMod val="75000"/>
                  </a:schemeClr>
                </a:solidFill>
                <a:latin typeface="TyponineSans Reg" panose="02000000000000000000" pitchFamily="50" charset="0"/>
                <a:ea typeface="TyponineSans Reg" panose="02000000000000000000" pitchFamily="50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9754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2B56A2-EB75-4DBA-8BEB-247C83296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AB798D8-0CF4-4A77-92A7-A2795020BB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3B4B012-ECB7-42D4-8782-94E354FDD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CCEF8-01D1-4BED-BED4-3AC29A2FCAD7}" type="datetimeFigureOut">
              <a:rPr lang="en-GB" smtClean="0"/>
              <a:t>21/02/2020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BB1D8C1-5ECC-43A3-AB77-44B910285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DCFE682-9450-480A-AAD7-34D29B76F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BF756-7505-49E2-8AA0-6D175DF065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8493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CEEAD37-6B0D-4DF5-9DFB-B065B83080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E3CBB6F-A94E-47F8-8A59-312D4D906C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0D2A8A1-12A3-4190-9402-9E2DAC62B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CCEF8-01D1-4BED-BED4-3AC29A2FCAD7}" type="datetimeFigureOut">
              <a:rPr lang="en-GB" smtClean="0"/>
              <a:t>21/02/2020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E6DADD2-7FD4-4EFF-AE6B-A09D57BD5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89B24B3-70E2-41CA-8C37-41AEC4357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BF756-7505-49E2-8AA0-6D175DF065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6437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BEA4B2A8-1146-4AE5-847D-DEF3C22E4D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2110"/>
            <a:ext cx="12220208" cy="68701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ACB283-4F1F-4293-B00A-82916A6E0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0779" y="582702"/>
            <a:ext cx="9623002" cy="581422"/>
          </a:xfrm>
        </p:spPr>
        <p:txBody>
          <a:bodyPr>
            <a:noAutofit/>
          </a:bodyPr>
          <a:lstStyle>
            <a:lvl1pPr algn="l">
              <a:defRPr sz="3200">
                <a:latin typeface="VladaRHSerif Reg" panose="02000000000000000000" pitchFamily="50" charset="0"/>
                <a:ea typeface="VladaRHSerif Reg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EEA21B6-6EC0-420E-9C6A-8DD5CAA6E8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0777" y="1479583"/>
            <a:ext cx="9623003" cy="4254946"/>
          </a:xfrm>
        </p:spPr>
        <p:txBody>
          <a:bodyPr/>
          <a:lstStyle>
            <a:lvl1pPr>
              <a:defRPr sz="2400">
                <a:latin typeface="TyponineSans Reg" panose="02000000000000000000" pitchFamily="50" charset="0"/>
                <a:ea typeface="TyponineSans Reg" panose="02000000000000000000" pitchFamily="50" charset="0"/>
              </a:defRPr>
            </a:lvl1pPr>
            <a:lvl2pPr>
              <a:defRPr sz="2000">
                <a:latin typeface="TyponineSans Reg" panose="02000000000000000000" pitchFamily="50" charset="0"/>
                <a:ea typeface="TyponineSans Reg" panose="02000000000000000000" pitchFamily="50" charset="0"/>
              </a:defRPr>
            </a:lvl2pPr>
            <a:lvl3pPr>
              <a:defRPr sz="1800">
                <a:solidFill>
                  <a:schemeClr val="accent3">
                    <a:lumMod val="75000"/>
                  </a:schemeClr>
                </a:solidFill>
                <a:latin typeface="TyponineSans Reg" panose="02000000000000000000" pitchFamily="50" charset="0"/>
                <a:ea typeface="TyponineSans Reg" panose="02000000000000000000" pitchFamily="50" charset="0"/>
              </a:defRPr>
            </a:lvl3pPr>
            <a:lvl4pPr>
              <a:defRPr sz="1600">
                <a:solidFill>
                  <a:schemeClr val="accent3">
                    <a:lumMod val="75000"/>
                  </a:schemeClr>
                </a:solidFill>
                <a:latin typeface="TyponineSans Reg" panose="02000000000000000000" pitchFamily="50" charset="0"/>
                <a:ea typeface="TyponineSans Reg" panose="02000000000000000000" pitchFamily="50" charset="0"/>
              </a:defRPr>
            </a:lvl4pPr>
            <a:lvl5pPr>
              <a:defRPr sz="1600">
                <a:solidFill>
                  <a:schemeClr val="accent3">
                    <a:lumMod val="75000"/>
                  </a:schemeClr>
                </a:solidFill>
                <a:latin typeface="TyponineSans Reg" panose="02000000000000000000" pitchFamily="50" charset="0"/>
                <a:ea typeface="TyponineSans Reg" panose="02000000000000000000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201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D76F3CBE-B48E-4D6C-A8A4-EA0AE2EAE2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2110"/>
            <a:ext cx="12220208" cy="68701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B893C5-7190-43A8-8ADA-B21BB64CB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0779" y="1218078"/>
            <a:ext cx="9876673" cy="2852737"/>
          </a:xfrm>
        </p:spPr>
        <p:txBody>
          <a:bodyPr anchor="b">
            <a:normAutofit/>
          </a:bodyPr>
          <a:lstStyle>
            <a:lvl1pPr>
              <a:defRPr sz="3800">
                <a:latin typeface="VladaRHSerif Reg" panose="02000000000000000000" pitchFamily="50" charset="0"/>
                <a:ea typeface="VladaRHSerif Reg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7698E83-C35B-48F4-9B6E-43535D6C0A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70779" y="4097803"/>
            <a:ext cx="9876673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3">
                    <a:lumMod val="75000"/>
                  </a:schemeClr>
                </a:solidFill>
                <a:latin typeface="TyponineSans Reg" panose="02000000000000000000" pitchFamily="50" charset="0"/>
                <a:ea typeface="TyponineSans Reg" panose="02000000000000000000" pitchFamily="50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8449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A37EE4F7-B156-4BB4-9D8C-F0CFE77FAE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2110"/>
            <a:ext cx="12220208" cy="687011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F125115-E12C-48F7-A52A-EFFF6E05A1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70777" y="1479582"/>
            <a:ext cx="4829627" cy="4254947"/>
          </a:xfrm>
        </p:spPr>
        <p:txBody>
          <a:bodyPr/>
          <a:lstStyle>
            <a:lvl1pPr>
              <a:defRPr sz="2400">
                <a:latin typeface="TyponineSans Reg" panose="02000000000000000000" pitchFamily="50" charset="0"/>
                <a:ea typeface="TyponineSans Reg" panose="02000000000000000000" pitchFamily="50" charset="0"/>
              </a:defRPr>
            </a:lvl1pPr>
            <a:lvl2pPr>
              <a:defRPr sz="2000">
                <a:latin typeface="TyponineSans Reg" panose="02000000000000000000" pitchFamily="50" charset="0"/>
                <a:ea typeface="TyponineSans Reg" panose="02000000000000000000" pitchFamily="50" charset="0"/>
              </a:defRPr>
            </a:lvl2pPr>
            <a:lvl3pPr>
              <a:defRPr sz="1800">
                <a:solidFill>
                  <a:schemeClr val="accent3">
                    <a:lumMod val="75000"/>
                  </a:schemeClr>
                </a:solidFill>
                <a:latin typeface="TyponineSans Reg" panose="02000000000000000000" pitchFamily="50" charset="0"/>
                <a:ea typeface="TyponineSans Reg" panose="02000000000000000000" pitchFamily="50" charset="0"/>
              </a:defRPr>
            </a:lvl3pPr>
            <a:lvl4pPr>
              <a:defRPr sz="1600">
                <a:solidFill>
                  <a:schemeClr val="accent3">
                    <a:lumMod val="75000"/>
                  </a:schemeClr>
                </a:solidFill>
                <a:latin typeface="TyponineSans Reg" panose="02000000000000000000" pitchFamily="50" charset="0"/>
                <a:ea typeface="TyponineSans Reg" panose="02000000000000000000" pitchFamily="50" charset="0"/>
              </a:defRPr>
            </a:lvl4pPr>
            <a:lvl5pPr>
              <a:defRPr sz="1600">
                <a:solidFill>
                  <a:schemeClr val="accent3">
                    <a:lumMod val="75000"/>
                  </a:schemeClr>
                </a:solidFill>
                <a:latin typeface="TyponineSans Reg" panose="02000000000000000000" pitchFamily="50" charset="0"/>
                <a:ea typeface="TyponineSans Reg" panose="02000000000000000000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6C04CE8-4579-4E77-97B7-81DD60AB4D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799" y="1479582"/>
            <a:ext cx="4953001" cy="4254947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yponineSans Reg" panose="02000000000000000000" pitchFamily="50" charset="0"/>
                <a:ea typeface="TyponineSans Reg" panose="02000000000000000000" pitchFamily="50" charset="0"/>
              </a:defRPr>
            </a:lvl1pPr>
            <a:lvl2pPr>
              <a:defRPr sz="2000">
                <a:solidFill>
                  <a:schemeClr val="tx1"/>
                </a:solidFill>
                <a:latin typeface="TyponineSans Reg" panose="02000000000000000000" pitchFamily="50" charset="0"/>
                <a:ea typeface="TyponineSans Reg" panose="02000000000000000000" pitchFamily="50" charset="0"/>
              </a:defRPr>
            </a:lvl2pPr>
            <a:lvl3pPr>
              <a:defRPr sz="1800">
                <a:solidFill>
                  <a:schemeClr val="accent3">
                    <a:lumMod val="75000"/>
                  </a:schemeClr>
                </a:solidFill>
                <a:latin typeface="TyponineSans Reg" panose="02000000000000000000" pitchFamily="50" charset="0"/>
                <a:ea typeface="TyponineSans Reg" panose="02000000000000000000" pitchFamily="50" charset="0"/>
              </a:defRPr>
            </a:lvl3pPr>
            <a:lvl4pPr>
              <a:defRPr sz="1600">
                <a:solidFill>
                  <a:schemeClr val="accent3">
                    <a:lumMod val="75000"/>
                  </a:schemeClr>
                </a:solidFill>
                <a:latin typeface="TyponineSans Reg" panose="02000000000000000000" pitchFamily="50" charset="0"/>
                <a:ea typeface="TyponineSans Reg" panose="02000000000000000000" pitchFamily="50" charset="0"/>
              </a:defRPr>
            </a:lvl4pPr>
            <a:lvl5pPr>
              <a:defRPr sz="1600">
                <a:solidFill>
                  <a:schemeClr val="accent3">
                    <a:lumMod val="75000"/>
                  </a:schemeClr>
                </a:solidFill>
                <a:latin typeface="TyponineSans Reg" panose="02000000000000000000" pitchFamily="50" charset="0"/>
                <a:ea typeface="TyponineSans Reg" panose="02000000000000000000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xmlns="" id="{76C35598-123F-4F57-8C54-563951A04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0778" y="613588"/>
            <a:ext cx="9883021" cy="519651"/>
          </a:xfrm>
        </p:spPr>
        <p:txBody>
          <a:bodyPr>
            <a:noAutofit/>
          </a:bodyPr>
          <a:lstStyle>
            <a:lvl1pPr>
              <a:defRPr sz="3200">
                <a:latin typeface="VladaRHSerif Reg" panose="02000000000000000000" pitchFamily="50" charset="0"/>
                <a:ea typeface="VladaRHSerif Reg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2421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6F7E7B-7011-4DEE-966C-04A6DAA83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713EF0E-0C1D-45C3-8492-8A0D2BCB50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B4C83E0-73D1-4904-A569-0C75E35A30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2CF60A8-45A5-437B-943B-5F0B4EACE3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BB4CAE2-FB9F-484A-A765-5F9F644271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00208B2-1D46-4893-B794-447A4A340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CCEF8-01D1-4BED-BED4-3AC29A2FCAD7}" type="datetimeFigureOut">
              <a:rPr lang="en-GB" smtClean="0"/>
              <a:t>21/02/2020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63DCAC5-5122-42F4-B416-24201C7BA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A9B96A47-5634-4BDE-9CCD-E2C5769A0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BF756-7505-49E2-8AA0-6D175DF065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3393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9A3C81-13EB-4319-B0BA-321D56957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B24B370-4B7A-42BD-A2C4-9B8E16CD2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CCEF8-01D1-4BED-BED4-3AC29A2FCAD7}" type="datetimeFigureOut">
              <a:rPr lang="en-GB" smtClean="0"/>
              <a:t>21/02/2020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E7E5730-5F77-444A-872F-EA856F5AC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33FECCF-1013-4439-BCF4-94856D1CD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BF756-7505-49E2-8AA0-6D175DF065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431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5E199EE-5B02-4CFE-BFB2-B382059E1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CCEF8-01D1-4BED-BED4-3AC29A2FCAD7}" type="datetimeFigureOut">
              <a:rPr lang="en-GB" smtClean="0"/>
              <a:t>21/02/2020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BE4F8D8-525B-4F07-9C03-2D6F0D641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B396BFD-8831-4F14-A8A0-B9A3E59DF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BF756-7505-49E2-8AA0-6D175DF065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0876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4A7CB5-94D6-4AC8-9A84-BFE125437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2F19FD3-84FF-4832-AA1E-9A15786265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E5B7F50-0C8A-4BAC-92EE-71FDEC62A7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B867134-8C7F-4292-8FFD-13D1215B5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CCEF8-01D1-4BED-BED4-3AC29A2FCAD7}" type="datetimeFigureOut">
              <a:rPr lang="en-GB" smtClean="0"/>
              <a:t>21/02/2020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4CF422C-3606-4D69-8366-5D8B69E56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8848643-0E6E-4C04-9841-2B5183FEE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BF756-7505-49E2-8AA0-6D175DF065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9002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BCB857-2D59-471E-8420-453FC0E8D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44D8BA7C-1337-4D73-B3FC-D7B6BA2BA0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1E66530-1896-4803-8AFD-4B2228D2B9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790C591-B90D-48D5-9EAD-2988E3E46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CCEF8-01D1-4BED-BED4-3AC29A2FCAD7}" type="datetimeFigureOut">
              <a:rPr lang="en-GB" smtClean="0"/>
              <a:t>21/02/2020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66FF0E6-E378-4FC0-BA48-1A7EAC603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A40AE39-7029-472D-8003-6AB5EB635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BF756-7505-49E2-8AA0-6D175DF065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4673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3D72CBC5-3C2F-431C-ABED-CB3C6D5D3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B0CA4C2-3C70-4E3B-A500-14D6FFCCBC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349CFDA-5E75-4ECE-B6F1-DDFEBF56F2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3CCEF8-01D1-4BED-BED4-3AC29A2FCAD7}" type="datetimeFigureOut">
              <a:rPr lang="en-GB" smtClean="0"/>
              <a:t>21/02/2020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4AFC287-BAF2-42F9-B0D6-366D103AF1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15BB306-2345-4017-B988-E70B12F529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4BF756-7505-49E2-8AA0-6D175DF065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6176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nacionalne-manjine@mzo.hr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3B96A4F-7FED-4ED1-95F2-694BF68BD6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0781" y="1540476"/>
            <a:ext cx="9223233" cy="4728519"/>
          </a:xfrm>
        </p:spPr>
        <p:txBody>
          <a:bodyPr>
            <a:normAutofit/>
          </a:bodyPr>
          <a:lstStyle/>
          <a:p>
            <a:pPr lvl="0" algn="ctr" defTabSz="9144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hr-HR" altLang="sr-Latn-RS" sz="2000" b="1" kern="0" dirty="0" smtClean="0">
                <a:solidFill>
                  <a:srgbClr val="C00000"/>
                </a:solidFill>
                <a:latin typeface="Georgia" panose="02040502050405020303" pitchFamily="18" charset="0"/>
                <a:cs typeface="Tahoma" pitchFamily="34" charset="0"/>
              </a:rPr>
              <a:t/>
            </a:r>
            <a:br>
              <a:rPr lang="hr-HR" altLang="sr-Latn-RS" sz="2000" b="1" kern="0" dirty="0" smtClean="0">
                <a:solidFill>
                  <a:srgbClr val="C00000"/>
                </a:solidFill>
                <a:latin typeface="Georgia" panose="02040502050405020303" pitchFamily="18" charset="0"/>
                <a:cs typeface="Tahoma" pitchFamily="34" charset="0"/>
              </a:rPr>
            </a:br>
            <a:r>
              <a:rPr lang="hr-HR" altLang="sr-Latn-RS" sz="2000" b="1" kern="0" dirty="0">
                <a:solidFill>
                  <a:srgbClr val="C00000"/>
                </a:solidFill>
                <a:latin typeface="Georgia" panose="02040502050405020303" pitchFamily="18" charset="0"/>
                <a:cs typeface="Tahoma" pitchFamily="34" charset="0"/>
              </a:rPr>
              <a:t/>
            </a:r>
            <a:br>
              <a:rPr lang="hr-HR" altLang="sr-Latn-RS" sz="2000" b="1" kern="0" dirty="0">
                <a:solidFill>
                  <a:srgbClr val="C00000"/>
                </a:solidFill>
                <a:latin typeface="Georgia" panose="02040502050405020303" pitchFamily="18" charset="0"/>
                <a:cs typeface="Tahoma" pitchFamily="34" charset="0"/>
              </a:rPr>
            </a:br>
            <a:r>
              <a:rPr lang="hr-HR" altLang="sr-Latn-RS" sz="2000" b="1" kern="0" dirty="0">
                <a:solidFill>
                  <a:srgbClr val="C00000"/>
                </a:solidFill>
                <a:latin typeface="Georgia" panose="02040502050405020303" pitchFamily="18" charset="0"/>
                <a:cs typeface="Tahoma" pitchFamily="34" charset="0"/>
              </a:rPr>
              <a:t/>
            </a:r>
            <a:br>
              <a:rPr lang="hr-HR" altLang="sr-Latn-RS" sz="2000" b="1" kern="0" dirty="0">
                <a:solidFill>
                  <a:srgbClr val="C00000"/>
                </a:solidFill>
                <a:latin typeface="Georgia" panose="02040502050405020303" pitchFamily="18" charset="0"/>
                <a:cs typeface="Tahoma" pitchFamily="34" charset="0"/>
              </a:rPr>
            </a:br>
            <a:r>
              <a:rPr lang="hr-HR" altLang="sr-Latn-RS" sz="2000" b="1" kern="0" dirty="0" smtClean="0">
                <a:solidFill>
                  <a:srgbClr val="C00000"/>
                </a:solidFill>
                <a:latin typeface="Georgia" panose="02040502050405020303" pitchFamily="18" charset="0"/>
                <a:cs typeface="Tahoma" pitchFamily="34" charset="0"/>
              </a:rPr>
              <a:t>Info </a:t>
            </a:r>
            <a:r>
              <a:rPr lang="hr-HR" altLang="sr-Latn-RS" sz="2000" b="1" kern="0" dirty="0">
                <a:solidFill>
                  <a:srgbClr val="C00000"/>
                </a:solidFill>
                <a:latin typeface="Georgia" panose="02040502050405020303" pitchFamily="18" charset="0"/>
                <a:cs typeface="Tahoma" pitchFamily="34" charset="0"/>
              </a:rPr>
              <a:t>dani 2020.</a:t>
            </a:r>
            <a:br>
              <a:rPr lang="hr-HR" altLang="sr-Latn-RS" sz="2000" b="1" kern="0" dirty="0">
                <a:solidFill>
                  <a:srgbClr val="C00000"/>
                </a:solidFill>
                <a:latin typeface="Georgia" panose="02040502050405020303" pitchFamily="18" charset="0"/>
                <a:cs typeface="Tahoma" pitchFamily="34" charset="0"/>
              </a:rPr>
            </a:br>
            <a:r>
              <a:rPr lang="hr-HR" altLang="sr-Latn-RS" sz="2000" b="1" kern="0" dirty="0">
                <a:solidFill>
                  <a:srgbClr val="C00000"/>
                </a:solidFill>
                <a:latin typeface="Georgia" panose="02040502050405020303" pitchFamily="18" charset="0"/>
                <a:cs typeface="Tahoma" pitchFamily="34" charset="0"/>
              </a:rPr>
              <a:t>o natječajima za dodjelu financijskih sredstava projektima i programima organizacija civilnoga društva iz javnih izvora u 2020. godini</a:t>
            </a:r>
            <a:br>
              <a:rPr lang="hr-HR" altLang="sr-Latn-RS" sz="2000" b="1" kern="0" dirty="0">
                <a:solidFill>
                  <a:srgbClr val="C00000"/>
                </a:solidFill>
                <a:latin typeface="Georgia" panose="02040502050405020303" pitchFamily="18" charset="0"/>
                <a:cs typeface="Tahoma" pitchFamily="34" charset="0"/>
              </a:rPr>
            </a:br>
            <a:r>
              <a:rPr lang="hr-HR" altLang="sr-Latn-RS" sz="2000" kern="0" dirty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  <a:t/>
            </a:r>
            <a:br>
              <a:rPr lang="hr-HR" altLang="sr-Latn-RS" sz="2000" kern="0" dirty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</a:br>
            <a:r>
              <a:rPr lang="hr-HR" altLang="sr-Latn-RS" sz="2000" kern="0" dirty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  <a:t/>
            </a:r>
            <a:br>
              <a:rPr lang="hr-HR" altLang="sr-Latn-RS" sz="2000" kern="0" dirty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</a:br>
            <a:r>
              <a:rPr lang="hr-HR" altLang="sr-Latn-RS" sz="2000" b="1" kern="0" dirty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  <a:t>Ministarstvo znanosti i obrazovanja</a:t>
            </a:r>
            <a:br>
              <a:rPr lang="hr-HR" altLang="sr-Latn-RS" sz="2000" b="1" kern="0" dirty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</a:br>
            <a:r>
              <a:rPr lang="hr-HR" altLang="sr-Latn-RS" sz="2000" b="1" kern="0" dirty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  <a:t/>
            </a:r>
            <a:br>
              <a:rPr lang="hr-HR" altLang="sr-Latn-RS" sz="2000" b="1" kern="0" dirty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</a:br>
            <a:r>
              <a:rPr lang="hr-HR" altLang="sr-Latn-RS" sz="2000" b="1" kern="0" dirty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  <a:t/>
            </a:r>
            <a:br>
              <a:rPr lang="hr-HR" altLang="sr-Latn-RS" sz="2000" b="1" kern="0" dirty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</a:br>
            <a:r>
              <a:rPr lang="hr-HR" altLang="sr-Latn-RS" sz="2000" b="1" kern="0" dirty="0">
                <a:solidFill>
                  <a:srgbClr val="000000">
                    <a:lumMod val="50000"/>
                    <a:lumOff val="50000"/>
                  </a:srgbClr>
                </a:solidFill>
                <a:latin typeface="Georgia" panose="02040502050405020303" pitchFamily="18" charset="0"/>
                <a:cs typeface="Tahoma" pitchFamily="34" charset="0"/>
              </a:rPr>
              <a:t>Info dani, 27. i 28. veljače 2020.</a:t>
            </a:r>
            <a:r>
              <a:rPr lang="hr-HR" altLang="sr-Latn-RS" sz="2000" kern="0" dirty="0">
                <a:solidFill>
                  <a:srgbClr val="000000">
                    <a:lumMod val="50000"/>
                    <a:lumOff val="50000"/>
                  </a:srgbClr>
                </a:solidFill>
                <a:latin typeface="Georgia" panose="02040502050405020303" pitchFamily="18" charset="0"/>
                <a:cs typeface="Tahoma" pitchFamily="34" charset="0"/>
              </a:rPr>
              <a:t/>
            </a:r>
            <a:br>
              <a:rPr lang="hr-HR" altLang="sr-Latn-RS" sz="2000" kern="0" dirty="0">
                <a:solidFill>
                  <a:srgbClr val="000000">
                    <a:lumMod val="50000"/>
                    <a:lumOff val="50000"/>
                  </a:srgbClr>
                </a:solidFill>
                <a:latin typeface="Georgia" panose="02040502050405020303" pitchFamily="18" charset="0"/>
                <a:cs typeface="Tahoma" pitchFamily="34" charset="0"/>
              </a:rPr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011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6022" y="337751"/>
            <a:ext cx="9876673" cy="3781168"/>
          </a:xfrm>
        </p:spPr>
        <p:txBody>
          <a:bodyPr/>
          <a:lstStyle/>
          <a:p>
            <a:pPr lvl="0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hr-HR" altLang="sr-Latn-RS" sz="1600" b="1" kern="0" dirty="0">
                <a:solidFill>
                  <a:srgbClr val="C00000"/>
                </a:solidFill>
                <a:latin typeface="Georgia" panose="02040502050405020303" pitchFamily="18" charset="0"/>
                <a:cs typeface="Tahoma" pitchFamily="34" charset="0"/>
              </a:rPr>
              <a:t>Financiranje - </a:t>
            </a:r>
            <a:r>
              <a:rPr lang="hr-HR" altLang="sr-Latn-RS" sz="1600" b="1" kern="0" dirty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  <a:t>sredstva osigurana u Državnom proračunu</a:t>
            </a:r>
            <a:br>
              <a:rPr lang="hr-HR" altLang="sr-Latn-RS" sz="1600" b="1" kern="0" dirty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</a:br>
            <a:r>
              <a:rPr lang="hr-HR" altLang="sr-Latn-RS" sz="1600" b="1" kern="0" dirty="0" smtClean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  <a:t/>
            </a:r>
            <a:br>
              <a:rPr lang="hr-HR" altLang="sr-Latn-RS" sz="1600" b="1" kern="0" dirty="0" smtClean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</a:br>
            <a:r>
              <a:rPr lang="hr-HR" altLang="sr-Latn-RS" sz="1600" kern="0" dirty="0" smtClean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  <a:t>za </a:t>
            </a:r>
            <a:r>
              <a:rPr lang="hr-HR" altLang="sr-Latn-RS" sz="1600" kern="0" dirty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  <a:t>sufinanciranje posebnih programa nacionalnih manjina u Republici Hrvatskoj  u 2020. godini na Aktivnosti: </a:t>
            </a:r>
            <a:r>
              <a:rPr lang="hr-HR" altLang="sr-Latn-RS" sz="1600" i="1" kern="0" dirty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  <a:t>Posebni programi obrazovanja za provođenje programa nacionalnih manjina</a:t>
            </a:r>
            <a:r>
              <a:rPr lang="hr-HR" altLang="sr-Latn-RS" sz="1600" kern="0" dirty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  <a:t>  u 2020. godini osigurano je ukupno </a:t>
            </a:r>
            <a:r>
              <a:rPr lang="hr-HR" altLang="sr-Latn-RS" sz="1600" b="1" kern="0" dirty="0">
                <a:solidFill>
                  <a:srgbClr val="C00000"/>
                </a:solidFill>
                <a:latin typeface="Georgia" panose="02040502050405020303" pitchFamily="18" charset="0"/>
                <a:cs typeface="Tahoma" pitchFamily="34" charset="0"/>
              </a:rPr>
              <a:t>300.000,00 kuna</a:t>
            </a:r>
            <a:br>
              <a:rPr lang="hr-HR" altLang="sr-Latn-RS" sz="1600" b="1" kern="0" dirty="0">
                <a:solidFill>
                  <a:srgbClr val="C00000"/>
                </a:solidFill>
                <a:latin typeface="Georgia" panose="02040502050405020303" pitchFamily="18" charset="0"/>
                <a:cs typeface="Tahoma" pitchFamily="34" charset="0"/>
              </a:rPr>
            </a:br>
            <a:r>
              <a:rPr lang="hr-HR" altLang="sr-Latn-RS" sz="1600" b="1" kern="0" dirty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  <a:t/>
            </a:r>
            <a:br>
              <a:rPr lang="hr-HR" altLang="sr-Latn-RS" sz="1600" b="1" kern="0" dirty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</a:br>
            <a:r>
              <a:rPr lang="hr-HR" altLang="sr-Latn-RS" sz="1600" b="1" kern="0" dirty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  <a:t/>
            </a:r>
            <a:br>
              <a:rPr lang="hr-HR" altLang="sr-Latn-RS" sz="1600" b="1" kern="0" dirty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</a:br>
            <a:r>
              <a:rPr lang="hr-HR" altLang="sr-Latn-RS" sz="1600" b="1" kern="0" dirty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  <a:t/>
            </a:r>
            <a:br>
              <a:rPr lang="hr-HR" altLang="sr-Latn-RS" sz="1600" b="1" kern="0" dirty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</a:br>
            <a:r>
              <a:rPr lang="hr-HR" altLang="sr-Latn-RS" sz="1600" b="1" kern="0" dirty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  <a:t>Očekivani broj potpora</a:t>
            </a:r>
            <a:r>
              <a:rPr lang="hr-HR" altLang="sr-Latn-RS" sz="1600" kern="0" dirty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  <a:t> </a:t>
            </a:r>
            <a:br>
              <a:rPr lang="hr-HR" altLang="sr-Latn-RS" sz="1600" kern="0" dirty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</a:br>
            <a:r>
              <a:rPr lang="hr-HR" altLang="sr-Latn-RS" sz="1600" kern="0" dirty="0" smtClean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  <a:t/>
            </a:r>
            <a:br>
              <a:rPr lang="hr-HR" altLang="sr-Latn-RS" sz="1600" kern="0" dirty="0" smtClean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</a:br>
            <a:r>
              <a:rPr lang="hr-HR" altLang="sr-Latn-RS" sz="1600" kern="0" dirty="0" smtClean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  <a:t> </a:t>
            </a:r>
            <a:r>
              <a:rPr lang="hr-HR" altLang="sr-Latn-RS" sz="1600" b="1" kern="0" dirty="0">
                <a:solidFill>
                  <a:srgbClr val="C00000"/>
                </a:solidFill>
                <a:latin typeface="Georgia" panose="02040502050405020303" pitchFamily="18" charset="0"/>
                <a:cs typeface="Tahoma" pitchFamily="34" charset="0"/>
              </a:rPr>
              <a:t>do 30 potpora</a:t>
            </a:r>
            <a:br>
              <a:rPr lang="hr-HR" altLang="sr-Latn-RS" sz="1600" b="1" kern="0" dirty="0">
                <a:solidFill>
                  <a:srgbClr val="C00000"/>
                </a:solidFill>
                <a:latin typeface="Georgia" panose="02040502050405020303" pitchFamily="18" charset="0"/>
                <a:cs typeface="Tahoma" pitchFamily="34" charset="0"/>
              </a:rPr>
            </a:b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932489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0779" y="-568411"/>
            <a:ext cx="9876673" cy="6013621"/>
          </a:xfrm>
        </p:spPr>
        <p:txBody>
          <a:bodyPr>
            <a:normAutofit fontScale="90000"/>
          </a:bodyPr>
          <a:lstStyle/>
          <a:p>
            <a:pPr lvl="0" algn="ctr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hr-HR" altLang="sr-Latn-RS" sz="1600" b="1" kern="0" dirty="0">
                <a:solidFill>
                  <a:srgbClr val="C00000"/>
                </a:solidFill>
                <a:latin typeface="Georgia" panose="02040502050405020303" pitchFamily="18" charset="0"/>
                <a:cs typeface="Tahoma" pitchFamily="34" charset="0"/>
              </a:rPr>
              <a:t>Način </a:t>
            </a:r>
            <a:r>
              <a:rPr lang="hr-HR" altLang="sr-Latn-RS" sz="1600" b="1" kern="0" dirty="0" smtClean="0">
                <a:solidFill>
                  <a:srgbClr val="C00000"/>
                </a:solidFill>
                <a:latin typeface="Georgia" panose="02040502050405020303" pitchFamily="18" charset="0"/>
                <a:cs typeface="Tahoma" pitchFamily="34" charset="0"/>
              </a:rPr>
              <a:t>prijave</a:t>
            </a:r>
            <a:br>
              <a:rPr lang="hr-HR" altLang="sr-Latn-RS" sz="1600" b="1" kern="0" dirty="0" smtClean="0">
                <a:solidFill>
                  <a:srgbClr val="C00000"/>
                </a:solidFill>
                <a:latin typeface="Georgia" panose="02040502050405020303" pitchFamily="18" charset="0"/>
                <a:cs typeface="Tahoma" pitchFamily="34" charset="0"/>
              </a:rPr>
            </a:br>
            <a:r>
              <a:rPr lang="hr-HR" altLang="sr-Latn-RS" sz="1600" kern="0" dirty="0">
                <a:solidFill>
                  <a:srgbClr val="C00000"/>
                </a:solidFill>
                <a:latin typeface="Georgia" panose="02040502050405020303" pitchFamily="18" charset="0"/>
                <a:cs typeface="Tahoma" pitchFamily="34" charset="0"/>
              </a:rPr>
              <a:t/>
            </a:r>
            <a:br>
              <a:rPr lang="hr-HR" altLang="sr-Latn-RS" sz="1600" kern="0" dirty="0">
                <a:solidFill>
                  <a:srgbClr val="C00000"/>
                </a:solidFill>
                <a:latin typeface="Georgia" panose="02040502050405020303" pitchFamily="18" charset="0"/>
                <a:cs typeface="Tahoma" pitchFamily="34" charset="0"/>
              </a:rPr>
            </a:br>
            <a:r>
              <a:rPr lang="hr-HR" altLang="sr-Latn-RS" sz="1600" kern="0" dirty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  <a:t>izvornik i obvezujući prilozi preporučenom poštom, kurirom ili osobno</a:t>
            </a:r>
            <a:br>
              <a:rPr lang="hr-HR" altLang="sr-Latn-RS" sz="1600" kern="0" dirty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</a:br>
            <a:r>
              <a:rPr lang="hr-HR" altLang="sr-Latn-RS" sz="1600" b="1" kern="0" dirty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  <a:t/>
            </a:r>
            <a:br>
              <a:rPr lang="hr-HR" altLang="sr-Latn-RS" sz="1600" b="1" kern="0" dirty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</a:br>
            <a:r>
              <a:rPr lang="hr-HR" altLang="sr-Latn-RS" sz="1600" b="1" kern="0" dirty="0">
                <a:solidFill>
                  <a:srgbClr val="C00000"/>
                </a:solidFill>
                <a:latin typeface="Georgia" panose="02040502050405020303" pitchFamily="18" charset="0"/>
                <a:cs typeface="Tahoma" pitchFamily="34" charset="0"/>
              </a:rPr>
              <a:t>Mjesto prijave, detaljnih obavijesti i pravodobnih informacija</a:t>
            </a:r>
            <a:r>
              <a:rPr lang="hr-HR" altLang="sr-Latn-RS" sz="1600" b="1" kern="0" dirty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  <a:t/>
            </a:r>
            <a:br>
              <a:rPr lang="hr-HR" altLang="sr-Latn-RS" sz="1600" b="1" kern="0" dirty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</a:br>
            <a:r>
              <a:rPr lang="hr-HR" altLang="sr-Latn-RS" sz="1600" kern="0" dirty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  <a:t>Ministarstvo znanosti i obrazovanja</a:t>
            </a:r>
            <a:br>
              <a:rPr lang="hr-HR" altLang="sr-Latn-RS" sz="1600" kern="0" dirty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</a:br>
            <a:r>
              <a:rPr lang="hr-HR" altLang="sr-Latn-RS" sz="1600" b="1" kern="0" dirty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  <a:t>Samostalni sektor za nacionalne manjine </a:t>
            </a:r>
            <a:br>
              <a:rPr lang="hr-HR" altLang="sr-Latn-RS" sz="1600" b="1" kern="0" dirty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</a:br>
            <a:r>
              <a:rPr lang="hr-HR" altLang="sr-Latn-RS" sz="1600" kern="0" dirty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  <a:t>Donje Svetice 38</a:t>
            </a:r>
            <a:br>
              <a:rPr lang="hr-HR" altLang="sr-Latn-RS" sz="1600" kern="0" dirty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</a:br>
            <a:r>
              <a:rPr lang="hr-HR" altLang="sr-Latn-RS" sz="1600" kern="0" dirty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  <a:t>10 000 Zagreb</a:t>
            </a:r>
            <a:br>
              <a:rPr lang="hr-HR" altLang="sr-Latn-RS" sz="1600" kern="0" dirty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</a:br>
            <a:r>
              <a:rPr lang="hr-HR" altLang="sr-Latn-RS" sz="1600" kern="0" dirty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  <a:t/>
            </a:r>
            <a:br>
              <a:rPr lang="hr-HR" altLang="sr-Latn-RS" sz="1600" kern="0" dirty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</a:br>
            <a:r>
              <a:rPr lang="hr-HR" altLang="sr-Latn-RS" sz="1600" b="1" kern="0" dirty="0">
                <a:solidFill>
                  <a:srgbClr val="C00000"/>
                </a:solidFill>
                <a:latin typeface="Georgia" panose="02040502050405020303" pitchFamily="18" charset="0"/>
                <a:cs typeface="Tahoma" pitchFamily="34" charset="0"/>
              </a:rPr>
              <a:t>Dostupnost obavijesti i rezultata</a:t>
            </a:r>
            <a:r>
              <a:rPr lang="hr-HR" altLang="sr-Latn-RS" sz="1600" b="1" kern="0" dirty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  <a:t> </a:t>
            </a:r>
            <a:br>
              <a:rPr lang="hr-HR" altLang="sr-Latn-RS" sz="1600" b="1" kern="0" dirty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</a:br>
            <a:r>
              <a:rPr lang="hr-HR" altLang="sr-Latn-RS" sz="1600" kern="0" dirty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  <a:t>mzo.gov.hr</a:t>
            </a:r>
            <a:br>
              <a:rPr lang="hr-HR" altLang="sr-Latn-RS" sz="1600" kern="0" dirty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</a:br>
            <a:r>
              <a:rPr lang="hr-HR" altLang="sr-Latn-RS" sz="1600" kern="0" dirty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  <a:t>e-pošta: </a:t>
            </a:r>
            <a:r>
              <a:rPr lang="hr-HR" altLang="sr-Latn-RS" sz="1600" kern="0" dirty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  <a:hlinkClick r:id="rId2"/>
              </a:rPr>
              <a:t>nacionalne-manjine@mzo.hr</a:t>
            </a:r>
            <a:r>
              <a:rPr lang="hr-HR" altLang="sr-Latn-RS" sz="1600" kern="0" dirty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  <a:t> </a:t>
            </a:r>
            <a:r>
              <a:rPr lang="hr-HR" altLang="sr-Latn-RS" sz="1600" kern="0" dirty="0" smtClean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  <a:t/>
            </a:r>
            <a:br>
              <a:rPr lang="hr-HR" altLang="sr-Latn-RS" sz="1600" kern="0" dirty="0" smtClean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</a:br>
            <a:r>
              <a:rPr lang="hr-HR" altLang="sr-Latn-RS" sz="1600" kern="0" dirty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  <a:t/>
            </a:r>
            <a:br>
              <a:rPr lang="hr-HR" altLang="sr-Latn-RS" sz="1600" kern="0" dirty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</a:br>
            <a:r>
              <a:rPr lang="hr-HR" altLang="sr-Latn-RS" sz="1600" kern="0" dirty="0" smtClean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  <a:t>Dana </a:t>
            </a:r>
            <a:r>
              <a:rPr lang="hr-HR" altLang="sr-Latn-RS" sz="1600" kern="0" dirty="0" smtClean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  <a:t>12. </a:t>
            </a:r>
            <a:r>
              <a:rPr lang="hr-HR" altLang="sr-Latn-RS" sz="1600" kern="0" dirty="0" smtClean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  <a:t>ožujka 2020. godine održati će se informativne radionice (u 10,00 i 14,00 sati )</a:t>
            </a:r>
            <a:r>
              <a:rPr lang="hr-HR" altLang="sr-Latn-RS" sz="1600" kern="0" dirty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  <a:t/>
            </a:r>
            <a:br>
              <a:rPr lang="hr-HR" altLang="sr-Latn-RS" sz="1600" kern="0" dirty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</a:br>
            <a:r>
              <a:rPr lang="hr-HR" altLang="sr-Latn-RS" sz="1600" b="1" kern="0" dirty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  <a:t/>
            </a:r>
            <a:br>
              <a:rPr lang="hr-HR" altLang="sr-Latn-RS" sz="1600" b="1" kern="0" dirty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</a:br>
            <a:r>
              <a:rPr lang="hr-HR" altLang="sr-Latn-RS" sz="1600" kern="0" dirty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  <a:t>Prosudbu obavlja nezavisno stručno tijelo koje imenuje ministrica </a:t>
            </a:r>
            <a:br>
              <a:rPr lang="hr-HR" altLang="sr-Latn-RS" sz="1600" kern="0" dirty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</a:br>
            <a:r>
              <a:rPr lang="hr-HR" altLang="sr-Latn-RS" sz="1400" kern="0" dirty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  <a:t>(Povjerenstvo za raspodjelu sredstava namijenjenih za provedbu Javnog poziva za sufinanciranje posebnih programa nacionalnih manjina u Republici Hrvatskoj  u 2020. godini i za provedbu Javnog poziva za posebne oblike nastave (ljetne škole</a:t>
            </a:r>
            <a:r>
              <a:rPr lang="hr-HR" altLang="sr-Latn-RS" sz="1400" kern="0" dirty="0" smtClean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  <a:t>) za školski godinu 2019./2020.</a:t>
            </a:r>
            <a:br>
              <a:rPr lang="hr-HR" altLang="sr-Latn-RS" sz="1400" kern="0" dirty="0" smtClean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</a:br>
            <a:r>
              <a:rPr lang="hr-HR" altLang="sr-Latn-RS" sz="1400" kern="0" dirty="0" smtClean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  <a:t> </a:t>
            </a:r>
            <a:r>
              <a:rPr lang="hr-HR" altLang="sr-Latn-RS" sz="1400" b="1" kern="0" dirty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  <a:t/>
            </a:r>
            <a:br>
              <a:rPr lang="hr-HR" altLang="sr-Latn-RS" sz="1400" b="1" kern="0" dirty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</a:br>
            <a:r>
              <a:rPr lang="hr-HR" altLang="sr-Latn-RS" sz="1600" b="1" kern="0" dirty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  <a:t>Očekivani rezultati i isplata sredstava temeljem odluke ministrice i ugovora</a:t>
            </a:r>
            <a:br>
              <a:rPr lang="hr-HR" altLang="sr-Latn-RS" sz="1600" b="1" kern="0" dirty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</a:br>
            <a:r>
              <a:rPr lang="hr-HR" altLang="sr-Latn-RS" sz="1600" b="1" kern="0" dirty="0">
                <a:solidFill>
                  <a:srgbClr val="C00000"/>
                </a:solidFill>
                <a:latin typeface="Georgia" panose="02040502050405020303" pitchFamily="18" charset="0"/>
                <a:cs typeface="Tahoma" pitchFamily="34" charset="0"/>
              </a:rPr>
              <a:t>tijekom lipnja/srpnja 2020.</a:t>
            </a:r>
            <a:br>
              <a:rPr lang="hr-HR" altLang="sr-Latn-RS" sz="1600" b="1" kern="0" dirty="0">
                <a:solidFill>
                  <a:srgbClr val="C00000"/>
                </a:solidFill>
                <a:latin typeface="Georgia" panose="02040502050405020303" pitchFamily="18" charset="0"/>
                <a:cs typeface="Tahoma" pitchFamily="34" charset="0"/>
              </a:rPr>
            </a:b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72649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5BCA75B-CB6E-452D-9DCB-42E4555815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0777" y="543697"/>
            <a:ext cx="9623003" cy="5190832"/>
          </a:xfrm>
        </p:spPr>
        <p:txBody>
          <a:bodyPr/>
          <a:lstStyle/>
          <a:p>
            <a:pPr marL="0" lvl="0" indent="0" algn="ctr" defTabSz="9144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r>
              <a:rPr lang="hr-HR" altLang="sr-Latn-RS" sz="2800" b="1" kern="0" dirty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  <a:t>3.</a:t>
            </a:r>
          </a:p>
          <a:p>
            <a:pPr marL="0" lvl="0" indent="0" algn="ctr" defTabSz="9144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r>
              <a:rPr lang="hr-HR" altLang="sr-Latn-RS" b="1" kern="0" dirty="0">
                <a:solidFill>
                  <a:srgbClr val="C00000"/>
                </a:solidFill>
                <a:latin typeface="Georgia" panose="02040502050405020303" pitchFamily="18" charset="0"/>
                <a:cs typeface="Tahoma" pitchFamily="34" charset="0"/>
              </a:rPr>
              <a:t>Sufinanciranje posebnih programa obrazovanja pripadnika nacionalnih manjina u Republici Hrvatskoj</a:t>
            </a:r>
          </a:p>
          <a:p>
            <a:pPr marL="0" lvl="0" indent="0" algn="ctr" defTabSz="9144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endParaRPr lang="hr-HR" altLang="sr-Latn-RS" b="1" kern="0" dirty="0">
              <a:solidFill>
                <a:srgbClr val="C00000"/>
              </a:solidFill>
              <a:latin typeface="Georgia" panose="02040502050405020303" pitchFamily="18" charset="0"/>
              <a:cs typeface="Tahoma" pitchFamily="34" charset="0"/>
            </a:endParaRPr>
          </a:p>
          <a:p>
            <a:pPr marL="0" lvl="0" indent="0" algn="ctr" defTabSz="9144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endParaRPr lang="hr-HR" altLang="sr-Latn-RS" sz="2000" b="1" kern="0" dirty="0" smtClean="0">
              <a:solidFill>
                <a:srgbClr val="000000">
                  <a:lumMod val="50000"/>
                  <a:lumOff val="50000"/>
                </a:srgbClr>
              </a:solidFill>
              <a:latin typeface="Georgia" panose="02040502050405020303" pitchFamily="18" charset="0"/>
              <a:cs typeface="Tahoma" pitchFamily="34" charset="0"/>
            </a:endParaRPr>
          </a:p>
          <a:p>
            <a:pPr marL="0" lvl="0" indent="0" algn="ctr" defTabSz="9144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endParaRPr lang="hr-HR" altLang="sr-Latn-RS" sz="2000" b="1" kern="0" dirty="0">
              <a:solidFill>
                <a:srgbClr val="000000">
                  <a:lumMod val="50000"/>
                  <a:lumOff val="50000"/>
                </a:srgbClr>
              </a:solidFill>
              <a:latin typeface="Georgia" panose="02040502050405020303" pitchFamily="18" charset="0"/>
              <a:cs typeface="Tahoma" pitchFamily="34" charset="0"/>
            </a:endParaRPr>
          </a:p>
          <a:p>
            <a:pPr marL="0" lvl="0" indent="0" algn="ctr" defTabSz="9144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endParaRPr lang="hr-HR" altLang="sr-Latn-RS" sz="2000" b="1" kern="0" dirty="0">
              <a:solidFill>
                <a:srgbClr val="000000">
                  <a:lumMod val="50000"/>
                  <a:lumOff val="50000"/>
                </a:srgbClr>
              </a:solidFill>
              <a:latin typeface="Georgia" panose="02040502050405020303" pitchFamily="18" charset="0"/>
              <a:cs typeface="Tahoma" pitchFamily="34" charset="0"/>
            </a:endParaRPr>
          </a:p>
          <a:p>
            <a:pPr marL="0" lvl="0" indent="0" algn="ctr" defTabSz="9144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r>
              <a:rPr lang="hr-HR" altLang="sr-Latn-RS" sz="2000" b="1" kern="0" dirty="0">
                <a:solidFill>
                  <a:srgbClr val="000000">
                    <a:lumMod val="50000"/>
                    <a:lumOff val="50000"/>
                  </a:srgbClr>
                </a:solidFill>
                <a:latin typeface="Georgia" panose="02040502050405020303" pitchFamily="18" charset="0"/>
                <a:cs typeface="Tahoma" pitchFamily="34" charset="0"/>
              </a:rPr>
              <a:t>Darija Skoko, viša stručna savjetnica</a:t>
            </a:r>
          </a:p>
          <a:p>
            <a:pPr marL="0" lvl="0" indent="0" algn="ctr" defTabSz="9144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r>
              <a:rPr lang="hr-HR" altLang="sr-Latn-RS" sz="2000" b="1" kern="0" dirty="0">
                <a:solidFill>
                  <a:srgbClr val="000000">
                    <a:lumMod val="50000"/>
                    <a:lumOff val="50000"/>
                  </a:srgbClr>
                </a:solidFill>
                <a:latin typeface="Georgia" panose="02040502050405020303" pitchFamily="18" charset="0"/>
                <a:cs typeface="Tahoma" pitchFamily="34" charset="0"/>
              </a:rPr>
              <a:t>Samostalni sektor za nacionalne </a:t>
            </a:r>
            <a:r>
              <a:rPr lang="hr-HR" altLang="sr-Latn-RS" sz="2000" b="1" kern="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Georgia" panose="02040502050405020303" pitchFamily="18" charset="0"/>
                <a:cs typeface="Tahoma" pitchFamily="34" charset="0"/>
              </a:rPr>
              <a:t>manjine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409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0B5EF5-1876-44E5-8C41-38833A4FA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0779" y="0"/>
            <a:ext cx="9876673" cy="5436973"/>
          </a:xfrm>
        </p:spPr>
        <p:txBody>
          <a:bodyPr>
            <a:normAutofit/>
          </a:bodyPr>
          <a:lstStyle/>
          <a:p>
            <a:pPr lvl="0" algn="ctr" defTabSz="9144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hr-HR" altLang="sr-Latn-RS" sz="2400" b="1" kern="0" dirty="0" smtClean="0">
                <a:solidFill>
                  <a:srgbClr val="C00000"/>
                </a:solidFill>
                <a:latin typeface="Georgia" panose="02040502050405020303" pitchFamily="18" charset="0"/>
                <a:cs typeface="Tahoma" pitchFamily="34" charset="0"/>
              </a:rPr>
              <a:t>1) </a:t>
            </a:r>
            <a:r>
              <a:rPr lang="hr-HR" altLang="sr-Latn-RS" sz="2400" b="1" kern="0" dirty="0">
                <a:solidFill>
                  <a:srgbClr val="C00000"/>
                </a:solidFill>
                <a:latin typeface="Georgia" panose="02040502050405020303" pitchFamily="18" charset="0"/>
                <a:cs typeface="Tahoma" pitchFamily="34" charset="0"/>
              </a:rPr>
              <a:t>Javni poziv za provođenje posebnih oblika nastave (ljetne škole) za učenike pripadnike nacionalnih manjina u Republici Hrvatskoj u školskoj godini 2019./2020. </a:t>
            </a:r>
            <a:br>
              <a:rPr lang="hr-HR" altLang="sr-Latn-RS" sz="2400" b="1" kern="0" dirty="0">
                <a:solidFill>
                  <a:srgbClr val="C00000"/>
                </a:solidFill>
                <a:latin typeface="Georgia" panose="02040502050405020303" pitchFamily="18" charset="0"/>
                <a:cs typeface="Tahoma" pitchFamily="34" charset="0"/>
              </a:rPr>
            </a:br>
            <a:r>
              <a:rPr lang="hr-HR" altLang="sr-Latn-RS" sz="2400" b="1" kern="0" dirty="0">
                <a:solidFill>
                  <a:srgbClr val="C00000"/>
                </a:solidFill>
                <a:latin typeface="Georgia" panose="02040502050405020303" pitchFamily="18" charset="0"/>
                <a:cs typeface="Tahoma" pitchFamily="34" charset="0"/>
              </a:rPr>
              <a:t/>
            </a:r>
            <a:br>
              <a:rPr lang="hr-HR" altLang="sr-Latn-RS" sz="2400" b="1" kern="0" dirty="0">
                <a:solidFill>
                  <a:srgbClr val="C00000"/>
                </a:solidFill>
                <a:latin typeface="Georgia" panose="02040502050405020303" pitchFamily="18" charset="0"/>
                <a:cs typeface="Tahoma" pitchFamily="34" charset="0"/>
              </a:rPr>
            </a:br>
            <a:r>
              <a:rPr lang="hr-HR" altLang="sr-Latn-RS" sz="2400" b="1" kern="0" dirty="0">
                <a:solidFill>
                  <a:srgbClr val="C00000"/>
                </a:solidFill>
                <a:latin typeface="Georgia" panose="02040502050405020303" pitchFamily="18" charset="0"/>
                <a:cs typeface="Tahoma" pitchFamily="34" charset="0"/>
              </a:rPr>
              <a:t/>
            </a:r>
            <a:br>
              <a:rPr lang="hr-HR" altLang="sr-Latn-RS" sz="2400" b="1" kern="0" dirty="0">
                <a:solidFill>
                  <a:srgbClr val="C00000"/>
                </a:solidFill>
                <a:latin typeface="Georgia" panose="02040502050405020303" pitchFamily="18" charset="0"/>
                <a:cs typeface="Tahoma" pitchFamily="34" charset="0"/>
              </a:rPr>
            </a:br>
            <a:r>
              <a:rPr lang="hr-HR" altLang="sr-Latn-RS" sz="2400" b="1" kern="0" dirty="0">
                <a:solidFill>
                  <a:srgbClr val="C00000"/>
                </a:solidFill>
                <a:latin typeface="Georgia" panose="02040502050405020303" pitchFamily="18" charset="0"/>
                <a:cs typeface="Tahoma" pitchFamily="34" charset="0"/>
              </a:rPr>
              <a:t>2) Javni poziv za sufinanciranje posebnih programa nacionalnih manjina u Republici Hrvatskoj u 2020. godini </a:t>
            </a:r>
            <a:br>
              <a:rPr lang="hr-HR" altLang="sr-Latn-RS" sz="2400" b="1" kern="0" dirty="0">
                <a:solidFill>
                  <a:srgbClr val="C00000"/>
                </a:solidFill>
                <a:latin typeface="Georgia" panose="02040502050405020303" pitchFamily="18" charset="0"/>
                <a:cs typeface="Tahoma" pitchFamily="34" charset="0"/>
              </a:rPr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880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0779" y="74142"/>
            <a:ext cx="9876673" cy="5577016"/>
          </a:xfrm>
        </p:spPr>
        <p:txBody>
          <a:bodyPr>
            <a:normAutofit/>
          </a:bodyPr>
          <a:lstStyle/>
          <a:p>
            <a:pPr lvl="0" defTabSz="9144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hr-HR" altLang="sr-Latn-RS" sz="1800" b="1" kern="0" dirty="0">
                <a:solidFill>
                  <a:srgbClr val="C00000"/>
                </a:solidFill>
                <a:latin typeface="Georgia" panose="02040502050405020303" pitchFamily="18" charset="0"/>
                <a:cs typeface="Tahoma" pitchFamily="34" charset="0"/>
              </a:rPr>
              <a:t>Naziv natječaja:</a:t>
            </a:r>
            <a:br>
              <a:rPr lang="hr-HR" altLang="sr-Latn-RS" sz="1800" b="1" kern="0" dirty="0">
                <a:solidFill>
                  <a:srgbClr val="C00000"/>
                </a:solidFill>
                <a:latin typeface="Georgia" panose="02040502050405020303" pitchFamily="18" charset="0"/>
                <a:cs typeface="Tahoma" pitchFamily="34" charset="0"/>
              </a:rPr>
            </a:br>
            <a:r>
              <a:rPr lang="hr-HR" altLang="sr-Latn-RS" sz="1800" b="1" kern="0" dirty="0">
                <a:solidFill>
                  <a:srgbClr val="C00000"/>
                </a:solidFill>
                <a:latin typeface="Georgia" panose="02040502050405020303" pitchFamily="18" charset="0"/>
                <a:cs typeface="Tahoma" pitchFamily="34" charset="0"/>
              </a:rPr>
              <a:t>1) Javni poziv</a:t>
            </a:r>
            <a:r>
              <a:rPr lang="en-US" altLang="sr-Latn-RS" sz="1800" b="1" kern="0" dirty="0">
                <a:solidFill>
                  <a:srgbClr val="C00000"/>
                </a:solidFill>
                <a:latin typeface="Georgia" panose="02040502050405020303" pitchFamily="18" charset="0"/>
                <a:cs typeface="Tahoma" pitchFamily="34" charset="0"/>
              </a:rPr>
              <a:t> </a:t>
            </a:r>
            <a:r>
              <a:rPr lang="hr-HR" altLang="sr-Latn-RS" sz="1800" b="1" kern="0" dirty="0">
                <a:solidFill>
                  <a:srgbClr val="C00000"/>
                </a:solidFill>
                <a:latin typeface="Georgia" panose="02040502050405020303" pitchFamily="18" charset="0"/>
                <a:cs typeface="Tahoma" pitchFamily="34" charset="0"/>
              </a:rPr>
              <a:t>za provođenje posebnih oblika nastave (ljetne škole) za učenike pripadnike nacionalnih manjina u Republici Hrvatskoj u školskoj godini 2019./2020. </a:t>
            </a:r>
            <a:br>
              <a:rPr lang="hr-HR" altLang="sr-Latn-RS" sz="1800" b="1" kern="0" dirty="0">
                <a:solidFill>
                  <a:srgbClr val="C00000"/>
                </a:solidFill>
                <a:latin typeface="Georgia" panose="02040502050405020303" pitchFamily="18" charset="0"/>
                <a:cs typeface="Tahoma" pitchFamily="34" charset="0"/>
              </a:rPr>
            </a:br>
            <a:r>
              <a:rPr lang="hr-HR" altLang="sr-Latn-RS" sz="2000" b="1" kern="0" dirty="0">
                <a:solidFill>
                  <a:srgbClr val="000000"/>
                </a:solidFill>
                <a:latin typeface="Georgia" panose="02040502050405020303" pitchFamily="18" charset="0"/>
                <a:cs typeface="Tahoma" pitchFamily="34" charset="0"/>
              </a:rPr>
              <a:t/>
            </a:r>
            <a:br>
              <a:rPr lang="hr-HR" altLang="sr-Latn-RS" sz="2000" b="1" kern="0" dirty="0">
                <a:solidFill>
                  <a:srgbClr val="000000"/>
                </a:solidFill>
                <a:latin typeface="Georgia" panose="02040502050405020303" pitchFamily="18" charset="0"/>
                <a:cs typeface="Tahoma" pitchFamily="34" charset="0"/>
              </a:rPr>
            </a:br>
            <a:r>
              <a:rPr lang="hr-HR" altLang="sr-Latn-RS" sz="2000" b="1" kern="0" dirty="0" smtClean="0">
                <a:solidFill>
                  <a:srgbClr val="000000"/>
                </a:solidFill>
                <a:latin typeface="Georgia" panose="02040502050405020303" pitchFamily="18" charset="0"/>
                <a:cs typeface="Tahoma" pitchFamily="34" charset="0"/>
              </a:rPr>
              <a:t>* </a:t>
            </a:r>
            <a:r>
              <a:rPr lang="hr-HR" altLang="sr-Latn-RS" sz="1600" kern="0" dirty="0" smtClean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  <a:t>priprema </a:t>
            </a:r>
            <a:r>
              <a:rPr lang="hr-HR" altLang="sr-Latn-RS" sz="1600" kern="0" dirty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  <a:t>i organiziranje posebnih oblika nastave (sedmodnevnih ljetnih škola učenja jezika i kulture </a:t>
            </a:r>
            <a:r>
              <a:rPr lang="hr-HR" altLang="sr-Latn-RS" sz="1600" kern="0" dirty="0" smtClean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  <a:t/>
            </a:r>
            <a:br>
              <a:rPr lang="hr-HR" altLang="sr-Latn-RS" sz="1600" kern="0" dirty="0" smtClean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</a:br>
            <a:r>
              <a:rPr lang="hr-HR" altLang="sr-Latn-RS" sz="1600" kern="0" dirty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  <a:t> </a:t>
            </a:r>
            <a:r>
              <a:rPr lang="hr-HR" altLang="sr-Latn-RS" sz="1600" kern="0" dirty="0" smtClean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  <a:t>   nacionalnih </a:t>
            </a:r>
            <a:r>
              <a:rPr lang="hr-HR" altLang="sr-Latn-RS" sz="1600" kern="0" dirty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  <a:t>manjina u Republici Hrvatskoj)</a:t>
            </a:r>
            <a:br>
              <a:rPr lang="hr-HR" altLang="sr-Latn-RS" sz="1600" kern="0" dirty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</a:br>
            <a:r>
              <a:rPr lang="hr-HR" altLang="sr-Latn-RS" sz="1600" b="1" i="1" kern="0" dirty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  <a:t/>
            </a:r>
            <a:br>
              <a:rPr lang="hr-HR" altLang="sr-Latn-RS" sz="1600" b="1" i="1" kern="0" dirty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</a:br>
            <a:r>
              <a:rPr lang="hr-HR" altLang="sr-Latn-RS" sz="1600" b="1" i="1" kern="0" dirty="0" smtClean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  <a:t>* </a:t>
            </a:r>
            <a:r>
              <a:rPr lang="hr-HR" altLang="sr-Latn-RS" sz="1600" kern="0" dirty="0" smtClean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  <a:t>namijenjeno </a:t>
            </a:r>
            <a:r>
              <a:rPr lang="hr-HR" altLang="sr-Latn-RS" sz="1600" kern="0" dirty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  <a:t>udrugama/ustanovama nacionalnih manjina koje provode odgojno-obrazovne programe </a:t>
            </a:r>
            <a:r>
              <a:rPr lang="hr-HR" altLang="sr-Latn-RS" sz="1600" kern="0" dirty="0" smtClean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  <a:t/>
            </a:r>
            <a:br>
              <a:rPr lang="hr-HR" altLang="sr-Latn-RS" sz="1600" kern="0" dirty="0" smtClean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</a:br>
            <a:r>
              <a:rPr lang="hr-HR" altLang="sr-Latn-RS" sz="1600" kern="0" dirty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  <a:t> </a:t>
            </a:r>
            <a:r>
              <a:rPr lang="hr-HR" altLang="sr-Latn-RS" sz="1600" kern="0" dirty="0" smtClean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  <a:t>  učenja </a:t>
            </a:r>
            <a:r>
              <a:rPr lang="hr-HR" altLang="sr-Latn-RS" sz="1600" kern="0" dirty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  <a:t>jezika i kulture nacionalnih manjina, odnosno učenicima pripadnicima nacionalnih manjina u </a:t>
            </a:r>
            <a:r>
              <a:rPr lang="hr-HR" altLang="sr-Latn-RS" sz="1600" kern="0" dirty="0" smtClean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  <a:t/>
            </a:r>
            <a:br>
              <a:rPr lang="hr-HR" altLang="sr-Latn-RS" sz="1600" kern="0" dirty="0" smtClean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</a:br>
            <a:r>
              <a:rPr lang="hr-HR" altLang="sr-Latn-RS" sz="1600" kern="0" dirty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  <a:t> </a:t>
            </a:r>
            <a:r>
              <a:rPr lang="hr-HR" altLang="sr-Latn-RS" sz="1600" kern="0" dirty="0" smtClean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  <a:t>   osnovnim </a:t>
            </a:r>
            <a:r>
              <a:rPr lang="hr-HR" altLang="sr-Latn-RS" sz="1600" kern="0" dirty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  <a:t>i srednjim </a:t>
            </a:r>
            <a:r>
              <a:rPr lang="hr-HR" altLang="sr-Latn-RS" sz="1600" kern="0" dirty="0" smtClean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  <a:t>školama</a:t>
            </a:r>
            <a:br>
              <a:rPr lang="hr-HR" altLang="sr-Latn-RS" sz="1600" kern="0" dirty="0" smtClean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</a:br>
            <a:r>
              <a:rPr lang="hr-HR" altLang="sr-Latn-RS" sz="1600" kern="0" dirty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  <a:t/>
            </a:r>
            <a:br>
              <a:rPr lang="hr-HR" altLang="sr-Latn-RS" sz="1600" kern="0" dirty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</a:br>
            <a:r>
              <a:rPr lang="hr-HR" altLang="sr-Latn-RS" sz="1600" kern="0" dirty="0" smtClean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  <a:t/>
            </a:r>
            <a:br>
              <a:rPr lang="hr-HR" altLang="sr-Latn-RS" sz="1600" kern="0" dirty="0" smtClean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</a:br>
            <a:r>
              <a:rPr lang="hr-HR" altLang="sr-Latn-RS" sz="1600" kern="0" dirty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  <a:t/>
            </a:r>
            <a:br>
              <a:rPr lang="hr-HR" altLang="sr-Latn-RS" sz="1600" kern="0" dirty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</a:br>
            <a:r>
              <a:rPr lang="hr-HR" altLang="sr-Latn-RS" sz="1600" kern="0" dirty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  <a:t/>
            </a:r>
            <a:br>
              <a:rPr lang="hr-HR" altLang="sr-Latn-RS" sz="1600" kern="0" dirty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</a:br>
            <a:r>
              <a:rPr lang="hr-HR" altLang="sr-Latn-RS" sz="16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/>
            </a:r>
            <a:br>
              <a:rPr lang="hr-HR" altLang="sr-Latn-RS" sz="16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</a:br>
            <a:r>
              <a:rPr lang="hr-HR" sz="1600" kern="0" dirty="0">
                <a:solidFill>
                  <a:srgbClr val="000000"/>
                </a:solidFill>
                <a:latin typeface="Georgia" panose="02040502050405020303" pitchFamily="18" charset="0"/>
              </a:rPr>
              <a:t/>
            </a:r>
            <a:br>
              <a:rPr lang="hr-HR" sz="1600" kern="0" dirty="0">
                <a:solidFill>
                  <a:srgbClr val="000000"/>
                </a:solidFill>
                <a:latin typeface="Georgia" panose="02040502050405020303" pitchFamily="18" charset="0"/>
              </a:rPr>
            </a:b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779" y="3880023"/>
            <a:ext cx="2504302" cy="18782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691" y="3880023"/>
            <a:ext cx="2814196" cy="18782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181" y="3880023"/>
            <a:ext cx="2696398" cy="187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38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0779" y="82378"/>
            <a:ext cx="9876673" cy="4868563"/>
          </a:xfrm>
        </p:spPr>
        <p:txBody>
          <a:bodyPr>
            <a:normAutofit fontScale="90000"/>
          </a:bodyPr>
          <a:lstStyle/>
          <a:p>
            <a:pPr lvl="0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hr-HR" altLang="sr-Latn-RS" sz="1600" b="1" kern="0" dirty="0">
                <a:solidFill>
                  <a:srgbClr val="C00000"/>
                </a:solidFill>
                <a:latin typeface="Georgia" panose="02040502050405020303" pitchFamily="18" charset="0"/>
                <a:cs typeface="Tahoma" pitchFamily="34" charset="0"/>
              </a:rPr>
              <a:t>Dokumenti</a:t>
            </a:r>
            <a:r>
              <a:rPr lang="en-US" altLang="sr-Latn-RS" sz="1600" b="1" kern="0" dirty="0">
                <a:solidFill>
                  <a:srgbClr val="C00000"/>
                </a:solidFill>
                <a:latin typeface="Georgia" panose="02040502050405020303" pitchFamily="18" charset="0"/>
                <a:cs typeface="Tahoma" pitchFamily="34" charset="0"/>
              </a:rPr>
              <a:t>:</a:t>
            </a:r>
            <a:r>
              <a:rPr lang="hr-HR" altLang="sr-Latn-RS" sz="1600" b="1" kern="0" dirty="0">
                <a:solidFill>
                  <a:srgbClr val="C00000"/>
                </a:solidFill>
                <a:latin typeface="Georgia" panose="02040502050405020303" pitchFamily="18" charset="0"/>
                <a:cs typeface="Tahoma" pitchFamily="34" charset="0"/>
              </a:rPr>
              <a:t/>
            </a:r>
            <a:br>
              <a:rPr lang="hr-HR" altLang="sr-Latn-RS" sz="1600" b="1" kern="0" dirty="0">
                <a:solidFill>
                  <a:srgbClr val="C00000"/>
                </a:solidFill>
                <a:latin typeface="Georgia" panose="02040502050405020303" pitchFamily="18" charset="0"/>
                <a:cs typeface="Tahoma" pitchFamily="34" charset="0"/>
              </a:rPr>
            </a:br>
            <a:r>
              <a:rPr lang="hr-HR" altLang="sr-Latn-RS" sz="1600" b="1" kern="0" dirty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  <a:t/>
            </a:r>
            <a:br>
              <a:rPr lang="hr-HR" altLang="sr-Latn-RS" sz="1600" b="1" kern="0" dirty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</a:br>
            <a:r>
              <a:rPr lang="hr-HR" altLang="sr-Latn-RS" sz="1600" b="1" kern="0" dirty="0" smtClean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  <a:t>* </a:t>
            </a:r>
            <a:r>
              <a:rPr lang="hr-HR" altLang="sr-Latn-RS" sz="1600" kern="0" dirty="0" smtClean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  <a:t>Zakon </a:t>
            </a:r>
            <a:r>
              <a:rPr lang="hr-HR" altLang="sr-Latn-RS" sz="1600" kern="0" dirty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  <a:t>o odgoju i obrazovanju na jeziku i pismu nacionalnih manjina</a:t>
            </a:r>
            <a:br>
              <a:rPr lang="hr-HR" altLang="sr-Latn-RS" sz="1600" kern="0" dirty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</a:br>
            <a:r>
              <a:rPr lang="hr-HR" altLang="sr-Latn-RS" sz="1600" kern="0" dirty="0" smtClean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  <a:t>* Državni </a:t>
            </a:r>
            <a:r>
              <a:rPr lang="hr-HR" altLang="sr-Latn-RS" sz="1600" kern="0" dirty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  <a:t>pedagoški standardi osnovnoškolskog i srednjoškolskog sustava odgoja i obrazovanja</a:t>
            </a:r>
            <a:br>
              <a:rPr lang="hr-HR" altLang="sr-Latn-RS" sz="1600" kern="0" dirty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</a:br>
            <a:r>
              <a:rPr lang="hr-HR" altLang="sr-Latn-RS" sz="1600" kern="0" dirty="0" smtClean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  <a:t>* Odluka </a:t>
            </a:r>
            <a:r>
              <a:rPr lang="hr-HR" altLang="sr-Latn-RS" sz="1600" kern="0" dirty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  <a:t>o raspodjeli financijskih sredstava za sufinanciranje posebnih programa obrazovanja nacionalnih manjina u </a:t>
            </a:r>
            <a:r>
              <a:rPr lang="hr-HR" altLang="sr-Latn-RS" sz="1600" kern="0" dirty="0" smtClean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  <a:t/>
            </a:r>
            <a:br>
              <a:rPr lang="hr-HR" altLang="sr-Latn-RS" sz="1600" kern="0" dirty="0" smtClean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</a:br>
            <a:r>
              <a:rPr lang="hr-HR" altLang="sr-Latn-RS" sz="1600" kern="0" dirty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  <a:t> </a:t>
            </a:r>
            <a:r>
              <a:rPr lang="hr-HR" altLang="sr-Latn-RS" sz="1600" kern="0" dirty="0" smtClean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  <a:t>  Republici </a:t>
            </a:r>
            <a:r>
              <a:rPr lang="hr-HR" altLang="sr-Latn-RS" sz="1600" kern="0" dirty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  <a:t>Hrvatskoj</a:t>
            </a:r>
            <a:br>
              <a:rPr lang="hr-HR" altLang="sr-Latn-RS" sz="1600" kern="0" dirty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</a:br>
            <a:r>
              <a:rPr lang="hr-HR" altLang="sr-Latn-RS" sz="1600" kern="0" dirty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  <a:t/>
            </a:r>
            <a:br>
              <a:rPr lang="hr-HR" altLang="sr-Latn-RS" sz="1600" kern="0" dirty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</a:br>
            <a:r>
              <a:rPr lang="hr-HR" altLang="sr-Latn-RS" sz="1600" b="1" kern="0" dirty="0">
                <a:solidFill>
                  <a:srgbClr val="C00000"/>
                </a:solidFill>
                <a:latin typeface="Georgia" panose="02040502050405020303" pitchFamily="18" charset="0"/>
                <a:cs typeface="Tahoma" pitchFamily="34" charset="0"/>
              </a:rPr>
              <a:t>Rezultati</a:t>
            </a:r>
            <a:r>
              <a:rPr lang="hr-HR" altLang="sr-Latn-RS" sz="1600" b="1" kern="0" dirty="0" smtClean="0">
                <a:solidFill>
                  <a:srgbClr val="C00000"/>
                </a:solidFill>
                <a:latin typeface="Georgia" panose="02040502050405020303" pitchFamily="18" charset="0"/>
                <a:cs typeface="Tahoma" pitchFamily="34" charset="0"/>
              </a:rPr>
              <a:t>:</a:t>
            </a:r>
            <a:br>
              <a:rPr lang="hr-HR" altLang="sr-Latn-RS" sz="1600" b="1" kern="0" dirty="0" smtClean="0">
                <a:solidFill>
                  <a:srgbClr val="C00000"/>
                </a:solidFill>
                <a:latin typeface="Georgia" panose="02040502050405020303" pitchFamily="18" charset="0"/>
                <a:cs typeface="Tahoma" pitchFamily="34" charset="0"/>
              </a:rPr>
            </a:br>
            <a:r>
              <a:rPr lang="hr-HR" altLang="sr-Latn-RS" sz="1600" b="1" kern="0" dirty="0">
                <a:solidFill>
                  <a:srgbClr val="C00000"/>
                </a:solidFill>
                <a:latin typeface="Georgia" panose="02040502050405020303" pitchFamily="18" charset="0"/>
                <a:cs typeface="Tahoma" pitchFamily="34" charset="0"/>
              </a:rPr>
              <a:t/>
            </a:r>
            <a:br>
              <a:rPr lang="hr-HR" altLang="sr-Latn-RS" sz="1600" b="1" kern="0" dirty="0">
                <a:solidFill>
                  <a:srgbClr val="C00000"/>
                </a:solidFill>
                <a:latin typeface="Georgia" panose="02040502050405020303" pitchFamily="18" charset="0"/>
                <a:cs typeface="Tahoma" pitchFamily="34" charset="0"/>
              </a:rPr>
            </a:br>
            <a:r>
              <a:rPr lang="hr-HR" altLang="sr-Latn-RS" sz="1600" kern="0" dirty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  <a:t>U školskoj godini 2018./2019. za posebni oblik nastave (ljetne škole) za učenike pripadnike nacionalnih manjina odobrena su sredstva u iznosu od 724.131,40 </a:t>
            </a:r>
            <a:r>
              <a:rPr lang="hr-HR" altLang="sr-Latn-RS" sz="1600" kern="0" dirty="0" smtClean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  <a:t>kuna za </a:t>
            </a:r>
            <a:r>
              <a:rPr lang="hr-HR" altLang="sr-Latn-RS" sz="1600" kern="0" dirty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  <a:t>sedam (7) ljetnih škola. </a:t>
            </a:r>
            <a:r>
              <a:rPr lang="hr-HR" altLang="sr-Latn-RS" sz="1600" kern="0" dirty="0" smtClean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  <a:t/>
            </a:r>
            <a:br>
              <a:rPr lang="hr-HR" altLang="sr-Latn-RS" sz="1600" kern="0" dirty="0" smtClean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</a:br>
            <a:r>
              <a:rPr lang="hr-HR" altLang="sr-Latn-RS" sz="1600" kern="0" dirty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  <a:t/>
            </a:r>
            <a:br>
              <a:rPr lang="hr-HR" altLang="sr-Latn-RS" sz="1600" kern="0" dirty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</a:br>
            <a:r>
              <a:rPr lang="hr-HR" altLang="sr-Latn-RS" sz="1600" kern="0" dirty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  <a:t>Ljetne škole organiziraju i provode manjinske udruge/ustanove čije je primarno djelovanje usmjereno na područje odgoja i obrazovanja učenika pripadnika nacionalnih manjina u Republici Hrvatskoj.</a:t>
            </a:r>
            <a:br>
              <a:rPr lang="hr-HR" altLang="sr-Latn-RS" sz="1600" kern="0" dirty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</a:br>
            <a:r>
              <a:rPr lang="hr-HR" altLang="sr-Latn-RS" sz="1600" kern="0" dirty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  <a:t/>
            </a:r>
            <a:br>
              <a:rPr lang="hr-HR" altLang="sr-Latn-RS" sz="1600" kern="0" dirty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</a:br>
            <a:r>
              <a:rPr lang="hr-HR" altLang="sr-Latn-RS" sz="1600" b="1" kern="0" dirty="0">
                <a:solidFill>
                  <a:srgbClr val="C00000"/>
                </a:solidFill>
                <a:latin typeface="Georgia" panose="02040502050405020303" pitchFamily="18" charset="0"/>
                <a:cs typeface="Tahoma" pitchFamily="34" charset="0"/>
              </a:rPr>
              <a:t>Dinamika raspisivanja natječaja u 2019./2020. školskoj godini</a:t>
            </a:r>
            <a:r>
              <a:rPr lang="hr-HR" altLang="sr-Latn-RS" sz="1600" b="1" kern="0" dirty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  <a:t/>
            </a:r>
            <a:br>
              <a:rPr lang="hr-HR" altLang="sr-Latn-RS" sz="1600" b="1" kern="0" dirty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</a:br>
            <a:r>
              <a:rPr lang="hr-HR" altLang="sr-Latn-RS" sz="1600" b="1" kern="0" dirty="0" smtClean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  <a:t/>
            </a:r>
            <a:br>
              <a:rPr lang="hr-HR" altLang="sr-Latn-RS" sz="1600" b="1" kern="0" dirty="0" smtClean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</a:br>
            <a:r>
              <a:rPr lang="hr-HR" altLang="sr-Latn-RS" sz="1600" kern="0" dirty="0" smtClean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  <a:t>Javni </a:t>
            </a:r>
            <a:r>
              <a:rPr lang="hr-HR" altLang="sr-Latn-RS" sz="1600" kern="0" dirty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  <a:t>poziv – </a:t>
            </a:r>
            <a:r>
              <a:rPr lang="hr-HR" altLang="sr-Latn-RS" sz="1600" b="1" kern="0" dirty="0" smtClean="0">
                <a:solidFill>
                  <a:srgbClr val="C00000"/>
                </a:solidFill>
                <a:latin typeface="Georgia" panose="02040502050405020303" pitchFamily="18" charset="0"/>
                <a:cs typeface="Tahoma" pitchFamily="34" charset="0"/>
              </a:rPr>
              <a:t>26. </a:t>
            </a:r>
            <a:r>
              <a:rPr lang="hr-HR" altLang="sr-Latn-RS" sz="1600" b="1" kern="0" dirty="0">
                <a:solidFill>
                  <a:srgbClr val="C00000"/>
                </a:solidFill>
                <a:latin typeface="Georgia" panose="02040502050405020303" pitchFamily="18" charset="0"/>
                <a:cs typeface="Tahoma" pitchFamily="34" charset="0"/>
              </a:rPr>
              <a:t>veljače 2020. </a:t>
            </a:r>
            <a:br>
              <a:rPr lang="hr-HR" altLang="sr-Latn-RS" sz="1600" b="1" kern="0" dirty="0">
                <a:solidFill>
                  <a:srgbClr val="C00000"/>
                </a:solidFill>
                <a:latin typeface="Georgia" panose="02040502050405020303" pitchFamily="18" charset="0"/>
                <a:cs typeface="Tahoma" pitchFamily="34" charset="0"/>
              </a:rPr>
            </a:b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4617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0779" y="-205946"/>
            <a:ext cx="9876673" cy="5848865"/>
          </a:xfrm>
        </p:spPr>
        <p:txBody>
          <a:bodyPr/>
          <a:lstStyle/>
          <a:p>
            <a:pPr lvl="0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hr-HR" altLang="sr-Latn-RS" sz="1600" b="1" kern="0" dirty="0">
                <a:solidFill>
                  <a:srgbClr val="C00000"/>
                </a:solidFill>
                <a:latin typeface="Georgia" panose="02040502050405020303" pitchFamily="18" charset="0"/>
                <a:cs typeface="Tahoma" pitchFamily="34" charset="0"/>
              </a:rPr>
              <a:t>Financiranje - </a:t>
            </a:r>
            <a:r>
              <a:rPr lang="hr-HR" altLang="sr-Latn-RS" sz="1600" b="1" kern="0" dirty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  <a:t>sredstva osigurana u Državnom </a:t>
            </a:r>
            <a:r>
              <a:rPr lang="hr-HR" altLang="sr-Latn-RS" sz="1600" b="1" kern="0" dirty="0" smtClean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  <a:t>proračunu</a:t>
            </a:r>
            <a:br>
              <a:rPr lang="hr-HR" altLang="sr-Latn-RS" sz="1600" b="1" kern="0" dirty="0" smtClean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</a:br>
            <a:r>
              <a:rPr lang="hr-HR" altLang="sr-Latn-RS" sz="1600" b="1" kern="0" dirty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  <a:t/>
            </a:r>
            <a:br>
              <a:rPr lang="hr-HR" altLang="sr-Latn-RS" sz="1600" b="1" kern="0" dirty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</a:br>
            <a:r>
              <a:rPr lang="hr-HR" altLang="sr-Latn-RS" sz="1600" kern="0" dirty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  <a:t>za sufinanciranje posebnih oblika nastave (ljetnih škola) na Aktivnosti: </a:t>
            </a:r>
            <a:r>
              <a:rPr lang="hr-HR" altLang="sr-Latn-RS" sz="1600" i="1" kern="0" dirty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  <a:t>Posebni programi obrazovanja za provođenje programa nacionalnih manjina</a:t>
            </a:r>
            <a:r>
              <a:rPr lang="hr-HR" altLang="sr-Latn-RS" sz="1600" kern="0" dirty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  <a:t>  u </a:t>
            </a:r>
            <a:r>
              <a:rPr lang="hr-HR" altLang="sr-Latn-RS" sz="1600" kern="0" dirty="0" smtClean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  <a:t>2020. </a:t>
            </a:r>
            <a:r>
              <a:rPr lang="hr-HR" altLang="sr-Latn-RS" sz="1600" kern="0" dirty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  <a:t>godini osigurano je </a:t>
            </a:r>
            <a:r>
              <a:rPr lang="hr-HR" altLang="sr-Latn-RS" sz="1600" b="1" kern="0" dirty="0">
                <a:solidFill>
                  <a:srgbClr val="C00000"/>
                </a:solidFill>
                <a:latin typeface="Georgia" panose="02040502050405020303" pitchFamily="18" charset="0"/>
                <a:cs typeface="Tahoma" pitchFamily="34" charset="0"/>
              </a:rPr>
              <a:t>890.000,00 kuna</a:t>
            </a:r>
            <a:br>
              <a:rPr lang="hr-HR" altLang="sr-Latn-RS" sz="1600" b="1" kern="0" dirty="0">
                <a:solidFill>
                  <a:srgbClr val="C00000"/>
                </a:solidFill>
                <a:latin typeface="Georgia" panose="02040502050405020303" pitchFamily="18" charset="0"/>
                <a:cs typeface="Tahoma" pitchFamily="34" charset="0"/>
              </a:rPr>
            </a:br>
            <a:r>
              <a:rPr lang="hr-HR" altLang="sr-Latn-RS" sz="1600" b="1" kern="0" dirty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  <a:t/>
            </a:r>
            <a:br>
              <a:rPr lang="hr-HR" altLang="sr-Latn-RS" sz="1600" b="1" kern="0" dirty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</a:br>
            <a:r>
              <a:rPr lang="hr-HR" altLang="sr-Latn-RS" sz="1600" b="1" kern="0" dirty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  <a:t/>
            </a:r>
            <a:br>
              <a:rPr lang="hr-HR" altLang="sr-Latn-RS" sz="1600" b="1" kern="0" dirty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</a:br>
            <a:r>
              <a:rPr lang="hr-HR" altLang="sr-Latn-RS" sz="1600" b="1" kern="0" dirty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  <a:t>Raspon iznosa koji se može dodijeliti</a:t>
            </a:r>
            <a:r>
              <a:rPr lang="hr-HR" altLang="sr-Latn-RS" sz="1600" kern="0" dirty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  <a:t> </a:t>
            </a:r>
            <a:r>
              <a:rPr lang="hr-HR" altLang="sr-Latn-RS" sz="1600" kern="0" dirty="0" smtClean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  <a:t/>
            </a:r>
            <a:br>
              <a:rPr lang="hr-HR" altLang="sr-Latn-RS" sz="1600" kern="0" dirty="0" smtClean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</a:br>
            <a:r>
              <a:rPr lang="hr-HR" altLang="sr-Latn-RS" sz="1600" kern="0" dirty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  <a:t/>
            </a:r>
            <a:br>
              <a:rPr lang="hr-HR" altLang="sr-Latn-RS" sz="1600" kern="0" dirty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</a:br>
            <a:r>
              <a:rPr lang="hr-HR" altLang="sr-Latn-RS" sz="1600" b="1" kern="0" dirty="0">
                <a:solidFill>
                  <a:srgbClr val="C00000"/>
                </a:solidFill>
                <a:latin typeface="Georgia" panose="02040502050405020303" pitchFamily="18" charset="0"/>
                <a:cs typeface="Tahoma" pitchFamily="34" charset="0"/>
              </a:rPr>
              <a:t>do 1.300,00 kuna </a:t>
            </a:r>
            <a:r>
              <a:rPr lang="hr-HR" altLang="sr-Latn-RS" sz="1600" kern="0" dirty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  <a:t>po učeniku/učenici pripadniku/pripadnici nacionalne manjine </a:t>
            </a:r>
            <a:r>
              <a:rPr lang="hr-HR" altLang="sr-Latn-RS" sz="1600" kern="0" dirty="0" smtClean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  <a:t>(</a:t>
            </a:r>
            <a:r>
              <a:rPr lang="hr-HR" altLang="sr-Latn-RS" sz="1600" kern="0" dirty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  <a:t>za prijevoz, putno osiguranje i smještaj učenika, za nabavu potrebnih didaktičkih materijala za potrebe organiziranja programa ljetne škole/za vidljivost programa (</a:t>
            </a:r>
            <a:r>
              <a:rPr lang="hr-HR" altLang="sr-Latn-RS" sz="1600" kern="0" dirty="0" err="1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  <a:t>banner</a:t>
            </a:r>
            <a:r>
              <a:rPr lang="hr-HR" altLang="sr-Latn-RS" sz="1600" kern="0" dirty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  <a:t> ili roll-</a:t>
            </a:r>
            <a:r>
              <a:rPr lang="hr-HR" altLang="sr-Latn-RS" sz="1600" kern="0" dirty="0" err="1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  <a:t>up</a:t>
            </a:r>
            <a:r>
              <a:rPr lang="hr-HR" altLang="sr-Latn-RS" sz="1600" kern="0" dirty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  <a:t>))</a:t>
            </a:r>
            <a:br>
              <a:rPr lang="hr-HR" altLang="sr-Latn-RS" sz="1600" kern="0" dirty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</a:br>
            <a:r>
              <a:rPr lang="hr-HR" altLang="sr-Latn-RS" sz="1600" b="1" kern="0" dirty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  <a:t/>
            </a:r>
            <a:br>
              <a:rPr lang="hr-HR" altLang="sr-Latn-RS" sz="1600" b="1" kern="0" dirty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</a:br>
            <a:r>
              <a:rPr lang="hr-HR" altLang="sr-Latn-RS" sz="1600" b="1" kern="0" dirty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  <a:t/>
            </a:r>
            <a:br>
              <a:rPr lang="hr-HR" altLang="sr-Latn-RS" sz="1600" b="1" kern="0" dirty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</a:br>
            <a:r>
              <a:rPr lang="hr-HR" altLang="sr-Latn-RS" sz="1600" b="1" kern="0" dirty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  <a:t>Očekivani broj </a:t>
            </a:r>
            <a:r>
              <a:rPr lang="hr-HR" altLang="sr-Latn-RS" sz="1600" b="1" kern="0" dirty="0" smtClean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  <a:t>potpora</a:t>
            </a:r>
            <a:br>
              <a:rPr lang="hr-HR" altLang="sr-Latn-RS" sz="1600" b="1" kern="0" dirty="0" smtClean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</a:br>
            <a:r>
              <a:rPr lang="hr-HR" altLang="sr-Latn-RS" sz="1600" kern="0" dirty="0" smtClean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  <a:t> </a:t>
            </a:r>
            <a:r>
              <a:rPr lang="hr-HR" altLang="sr-Latn-RS" sz="1600" kern="0" dirty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  <a:t/>
            </a:r>
            <a:br>
              <a:rPr lang="hr-HR" altLang="sr-Latn-RS" sz="1600" kern="0" dirty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</a:br>
            <a:r>
              <a:rPr lang="hr-HR" altLang="sr-Latn-RS" sz="1600" kern="0" dirty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  <a:t> </a:t>
            </a:r>
            <a:r>
              <a:rPr lang="hr-HR" altLang="sr-Latn-RS" sz="1600" b="1" kern="0" dirty="0">
                <a:solidFill>
                  <a:srgbClr val="C00000"/>
                </a:solidFill>
                <a:latin typeface="Georgia" panose="02040502050405020303" pitchFamily="18" charset="0"/>
                <a:cs typeface="Tahoma" pitchFamily="34" charset="0"/>
              </a:rPr>
              <a:t>do 10 potpora</a:t>
            </a:r>
            <a:br>
              <a:rPr lang="hr-HR" altLang="sr-Latn-RS" sz="1600" b="1" kern="0" dirty="0">
                <a:solidFill>
                  <a:srgbClr val="C00000"/>
                </a:solidFill>
                <a:latin typeface="Georgia" panose="02040502050405020303" pitchFamily="18" charset="0"/>
                <a:cs typeface="Tahoma" pitchFamily="34" charset="0"/>
              </a:rPr>
            </a:b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3159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4876" y="-75264"/>
            <a:ext cx="9876673" cy="5882939"/>
          </a:xfrm>
        </p:spPr>
        <p:txBody>
          <a:bodyPr>
            <a:normAutofit fontScale="90000"/>
          </a:bodyPr>
          <a:lstStyle/>
          <a:p>
            <a:pPr lvl="0" defTabSz="9144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hr-HR" altLang="sr-Latn-RS" sz="1800" b="1" kern="0" dirty="0" smtClean="0">
                <a:solidFill>
                  <a:srgbClr val="C00000"/>
                </a:solidFill>
                <a:latin typeface="Georgia" panose="02040502050405020303" pitchFamily="18" charset="0"/>
                <a:cs typeface="Tahoma" pitchFamily="34" charset="0"/>
              </a:rPr>
              <a:t/>
            </a:r>
            <a:br>
              <a:rPr lang="hr-HR" altLang="sr-Latn-RS" sz="1800" b="1" kern="0" dirty="0" smtClean="0">
                <a:solidFill>
                  <a:srgbClr val="C00000"/>
                </a:solidFill>
                <a:latin typeface="Georgia" panose="02040502050405020303" pitchFamily="18" charset="0"/>
                <a:cs typeface="Tahoma" pitchFamily="34" charset="0"/>
              </a:rPr>
            </a:br>
            <a:r>
              <a:rPr lang="hr-HR" altLang="sr-Latn-RS" sz="1800" b="1" kern="0" dirty="0">
                <a:solidFill>
                  <a:srgbClr val="C00000"/>
                </a:solidFill>
                <a:latin typeface="Georgia" panose="02040502050405020303" pitchFamily="18" charset="0"/>
                <a:cs typeface="Tahoma" pitchFamily="34" charset="0"/>
              </a:rPr>
              <a:t/>
            </a:r>
            <a:br>
              <a:rPr lang="hr-HR" altLang="sr-Latn-RS" sz="1800" b="1" kern="0" dirty="0">
                <a:solidFill>
                  <a:srgbClr val="C00000"/>
                </a:solidFill>
                <a:latin typeface="Georgia" panose="02040502050405020303" pitchFamily="18" charset="0"/>
                <a:cs typeface="Tahoma" pitchFamily="34" charset="0"/>
              </a:rPr>
            </a:br>
            <a:r>
              <a:rPr lang="hr-HR" altLang="sr-Latn-RS" sz="1800" b="1" kern="0" dirty="0" smtClean="0">
                <a:solidFill>
                  <a:srgbClr val="C00000"/>
                </a:solidFill>
                <a:latin typeface="Georgia" panose="02040502050405020303" pitchFamily="18" charset="0"/>
                <a:cs typeface="Tahoma" pitchFamily="34" charset="0"/>
              </a:rPr>
              <a:t>Naziv </a:t>
            </a:r>
            <a:r>
              <a:rPr lang="hr-HR" altLang="sr-Latn-RS" sz="1800" b="1" kern="0" dirty="0">
                <a:solidFill>
                  <a:srgbClr val="C00000"/>
                </a:solidFill>
                <a:latin typeface="Georgia" panose="02040502050405020303" pitchFamily="18" charset="0"/>
                <a:cs typeface="Tahoma" pitchFamily="34" charset="0"/>
              </a:rPr>
              <a:t>natječaja</a:t>
            </a:r>
            <a:r>
              <a:rPr lang="hr-HR" altLang="sr-Latn-RS" sz="1800" b="1" kern="0" dirty="0" smtClean="0">
                <a:solidFill>
                  <a:srgbClr val="C00000"/>
                </a:solidFill>
                <a:latin typeface="Georgia" panose="02040502050405020303" pitchFamily="18" charset="0"/>
                <a:cs typeface="Tahoma" pitchFamily="34" charset="0"/>
              </a:rPr>
              <a:t>:</a:t>
            </a:r>
            <a:br>
              <a:rPr lang="hr-HR" altLang="sr-Latn-RS" sz="1800" b="1" kern="0" dirty="0" smtClean="0">
                <a:solidFill>
                  <a:srgbClr val="C00000"/>
                </a:solidFill>
                <a:latin typeface="Georgia" panose="02040502050405020303" pitchFamily="18" charset="0"/>
                <a:cs typeface="Tahoma" pitchFamily="34" charset="0"/>
              </a:rPr>
            </a:br>
            <a:r>
              <a:rPr lang="hr-HR" altLang="sr-Latn-RS" sz="1800" b="1" kern="0" dirty="0">
                <a:solidFill>
                  <a:srgbClr val="C00000"/>
                </a:solidFill>
                <a:latin typeface="Georgia" panose="02040502050405020303" pitchFamily="18" charset="0"/>
                <a:cs typeface="Tahoma" pitchFamily="34" charset="0"/>
              </a:rPr>
              <a:t/>
            </a:r>
            <a:br>
              <a:rPr lang="hr-HR" altLang="sr-Latn-RS" sz="1800" b="1" kern="0" dirty="0">
                <a:solidFill>
                  <a:srgbClr val="C00000"/>
                </a:solidFill>
                <a:latin typeface="Georgia" panose="02040502050405020303" pitchFamily="18" charset="0"/>
                <a:cs typeface="Tahoma" pitchFamily="34" charset="0"/>
              </a:rPr>
            </a:br>
            <a:r>
              <a:rPr lang="hr-HR" altLang="sr-Latn-RS" sz="1800" b="1" kern="0" dirty="0">
                <a:solidFill>
                  <a:srgbClr val="C00000"/>
                </a:solidFill>
                <a:latin typeface="Georgia" panose="02040502050405020303" pitchFamily="18" charset="0"/>
                <a:cs typeface="Tahoma" pitchFamily="34" charset="0"/>
              </a:rPr>
              <a:t>2) Javni poziv</a:t>
            </a:r>
            <a:r>
              <a:rPr lang="en-US" altLang="sr-Latn-RS" sz="1800" b="1" kern="0" dirty="0">
                <a:solidFill>
                  <a:srgbClr val="C00000"/>
                </a:solidFill>
                <a:latin typeface="Georgia" panose="02040502050405020303" pitchFamily="18" charset="0"/>
                <a:cs typeface="Tahoma" pitchFamily="34" charset="0"/>
              </a:rPr>
              <a:t> </a:t>
            </a:r>
            <a:r>
              <a:rPr lang="hr-HR" altLang="sr-Latn-RS" sz="1800" b="1" kern="0" dirty="0">
                <a:solidFill>
                  <a:srgbClr val="C00000"/>
                </a:solidFill>
                <a:latin typeface="Georgia" panose="02040502050405020303" pitchFamily="18" charset="0"/>
                <a:cs typeface="Tahoma" pitchFamily="34" charset="0"/>
              </a:rPr>
              <a:t>za sufinanciranje posebnih programa nacionalnih manjina u Republici Hrvatskoj u 2020. godini  </a:t>
            </a:r>
            <a:br>
              <a:rPr lang="hr-HR" altLang="sr-Latn-RS" sz="1800" b="1" kern="0" dirty="0">
                <a:solidFill>
                  <a:srgbClr val="C00000"/>
                </a:solidFill>
                <a:latin typeface="Georgia" panose="02040502050405020303" pitchFamily="18" charset="0"/>
                <a:cs typeface="Tahoma" pitchFamily="34" charset="0"/>
              </a:rPr>
            </a:br>
            <a:r>
              <a:rPr lang="hr-HR" altLang="sr-Latn-RS" sz="2000" kern="0" dirty="0">
                <a:solidFill>
                  <a:srgbClr val="000000"/>
                </a:solidFill>
                <a:latin typeface="Georgia" panose="02040502050405020303" pitchFamily="18" charset="0"/>
                <a:cs typeface="Tahoma" pitchFamily="34" charset="0"/>
              </a:rPr>
              <a:t/>
            </a:r>
            <a:br>
              <a:rPr lang="hr-HR" altLang="sr-Latn-RS" sz="2000" kern="0" dirty="0">
                <a:solidFill>
                  <a:srgbClr val="000000"/>
                </a:solidFill>
                <a:latin typeface="Georgia" panose="02040502050405020303" pitchFamily="18" charset="0"/>
                <a:cs typeface="Tahoma" pitchFamily="34" charset="0"/>
              </a:rPr>
            </a:br>
            <a:r>
              <a:rPr lang="hr-HR" altLang="sr-Latn-RS" sz="1600" b="1" kern="0" dirty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  <a:t>Posebni programi koji se mogu financirati su: </a:t>
            </a:r>
            <a:r>
              <a:rPr lang="hr-HR" altLang="sr-Latn-RS" sz="1600" b="1" kern="0" dirty="0" smtClean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  <a:t/>
            </a:r>
            <a:br>
              <a:rPr lang="hr-HR" altLang="sr-Latn-RS" sz="1600" b="1" kern="0" dirty="0" smtClean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</a:br>
            <a:r>
              <a:rPr lang="hr-HR" altLang="sr-Latn-RS" sz="1600" b="1" kern="0" dirty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  <a:t/>
            </a:r>
            <a:br>
              <a:rPr lang="hr-HR" altLang="sr-Latn-RS" sz="1600" b="1" kern="0" dirty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</a:br>
            <a:r>
              <a:rPr lang="hr-HR" altLang="sr-Latn-RS" sz="1600" b="1" kern="0" dirty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  <a:t>	a) Stručno usavršavanje </a:t>
            </a:r>
            <a:r>
              <a:rPr lang="hr-HR" altLang="sr-Latn-RS" sz="1600" kern="0" dirty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  <a:t>odgojitelja kao i učitelja i nastavnika koji izvode </a:t>
            </a:r>
            <a:br>
              <a:rPr lang="hr-HR" altLang="sr-Latn-RS" sz="1600" kern="0" dirty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</a:br>
            <a:r>
              <a:rPr lang="hr-HR" altLang="sr-Latn-RS" sz="1600" kern="0" dirty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  <a:t>	</a:t>
            </a:r>
            <a:r>
              <a:rPr lang="hr-HR" altLang="sr-Latn-RS" sz="1600" kern="0" dirty="0" smtClean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  <a:t>     nastavu </a:t>
            </a:r>
            <a:r>
              <a:rPr lang="hr-HR" altLang="sr-Latn-RS" sz="1600" kern="0" dirty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  <a:t>na  jeziku i pismu nacionalnih manjina u osnovnim i srednjim </a:t>
            </a:r>
            <a:r>
              <a:rPr lang="hr-HR" altLang="sr-Latn-RS" sz="1600" kern="0" dirty="0" smtClean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  <a:t>školama</a:t>
            </a:r>
            <a:br>
              <a:rPr lang="hr-HR" altLang="sr-Latn-RS" sz="1600" kern="0" dirty="0" smtClean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</a:br>
            <a:r>
              <a:rPr lang="hr-HR" altLang="sr-Latn-RS" sz="1600" kern="0" dirty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  <a:t/>
            </a:r>
            <a:br>
              <a:rPr lang="hr-HR" altLang="sr-Latn-RS" sz="1600" kern="0" dirty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</a:br>
            <a:r>
              <a:rPr lang="hr-HR" altLang="sr-Latn-RS" sz="1600" kern="0" dirty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  <a:t>	</a:t>
            </a:r>
            <a:r>
              <a:rPr lang="hr-HR" altLang="sr-Latn-RS" sz="1600" b="1" kern="0" dirty="0" smtClean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  <a:t>b) </a:t>
            </a:r>
            <a:r>
              <a:rPr lang="hr-HR" altLang="sr-Latn-RS" sz="1600" b="1" kern="0" dirty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  <a:t>Održavanje literarnih, dramskih i drugih izvannastavnih 	</a:t>
            </a:r>
            <a:r>
              <a:rPr lang="hr-HR" altLang="sr-Latn-RS" sz="1600" kern="0" dirty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  <a:t>aktivnosti te drugi oblici </a:t>
            </a:r>
            <a:r>
              <a:rPr lang="hr-HR" altLang="sr-Latn-RS" sz="1600" kern="0" dirty="0" smtClean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  <a:t/>
            </a:r>
            <a:br>
              <a:rPr lang="hr-HR" altLang="sr-Latn-RS" sz="1600" kern="0" dirty="0" smtClean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</a:br>
            <a:r>
              <a:rPr lang="hr-HR" altLang="sr-Latn-RS" sz="1600" kern="0" dirty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  <a:t> </a:t>
            </a:r>
            <a:r>
              <a:rPr lang="hr-HR" altLang="sr-Latn-RS" sz="1600" kern="0" dirty="0" smtClean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  <a:t>                       školovanja  </a:t>
            </a:r>
            <a:r>
              <a:rPr lang="hr-HR" altLang="sr-Latn-RS" sz="1600" kern="0" dirty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  <a:t>učenika na jeziku i pismu nacionalnih </a:t>
            </a:r>
            <a:r>
              <a:rPr lang="hr-HR" altLang="sr-Latn-RS" sz="1600" kern="0" dirty="0" smtClean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  <a:t>manjina </a:t>
            </a:r>
            <a:r>
              <a:rPr lang="hr-HR" altLang="sr-Latn-RS" sz="1600" kern="0" dirty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  <a:t>u osnovnim i srednjim </a:t>
            </a:r>
            <a:r>
              <a:rPr lang="hr-HR" altLang="sr-Latn-RS" sz="1600" kern="0" dirty="0" smtClean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  <a:t>školama</a:t>
            </a:r>
            <a:br>
              <a:rPr lang="hr-HR" altLang="sr-Latn-RS" sz="1600" kern="0" dirty="0" smtClean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</a:br>
            <a:r>
              <a:rPr lang="hr-HR" altLang="sr-Latn-RS" sz="1600" kern="0" dirty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  <a:t/>
            </a:r>
            <a:br>
              <a:rPr lang="hr-HR" altLang="sr-Latn-RS" sz="1600" kern="0" dirty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</a:br>
            <a:r>
              <a:rPr lang="hr-HR" altLang="sr-Latn-RS" sz="1600" b="1" kern="0" dirty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  <a:t>	c) Natjecanje pripadnika učenika nacionalnih manjina </a:t>
            </a:r>
            <a:r>
              <a:rPr lang="hr-HR" altLang="sr-Latn-RS" sz="1600" kern="0" dirty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  <a:t>u osnovnim i </a:t>
            </a:r>
            <a:r>
              <a:rPr lang="hr-HR" altLang="sr-Latn-RS" sz="1600" kern="0" dirty="0" smtClean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  <a:t>srednjim školama</a:t>
            </a:r>
            <a:r>
              <a:rPr lang="hr-HR" altLang="sr-Latn-RS" sz="1600" kern="0" dirty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  <a:t/>
            </a:r>
            <a:br>
              <a:rPr lang="hr-HR" altLang="sr-Latn-RS" sz="1600" kern="0" dirty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</a:br>
            <a:r>
              <a:rPr lang="hr-HR" altLang="sr-Latn-RS" sz="1600" kern="0" dirty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  <a:t>	</a:t>
            </a:r>
            <a:r>
              <a:rPr lang="hr-HR" altLang="sr-Latn-RS" sz="1600" kern="0" dirty="0" smtClean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  <a:t>     (</a:t>
            </a:r>
            <a:r>
              <a:rPr lang="hr-HR" altLang="sr-Latn-RS" sz="1600" kern="0" dirty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  <a:t>pisanom, likovnom stvaralaštvu i slično itd</a:t>
            </a:r>
            <a:r>
              <a:rPr lang="hr-HR" altLang="sr-Latn-RS" sz="1600" kern="0" dirty="0" smtClean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  <a:t>.)</a:t>
            </a:r>
            <a:br>
              <a:rPr lang="hr-HR" altLang="sr-Latn-RS" sz="1600" kern="0" dirty="0" smtClean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</a:br>
            <a:r>
              <a:rPr lang="hr-HR" altLang="sr-Latn-RS" sz="1600" kern="0" dirty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  <a:t/>
            </a:r>
            <a:br>
              <a:rPr lang="hr-HR" altLang="sr-Latn-RS" sz="1600" kern="0" dirty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</a:br>
            <a:r>
              <a:rPr lang="hr-HR" altLang="sr-Latn-RS" sz="1600" b="1" kern="0" dirty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  <a:t>	d) Manifestacije </a:t>
            </a:r>
            <a:r>
              <a:rPr lang="hr-HR" altLang="sr-Latn-RS" sz="1600" kern="0" dirty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  <a:t>obilježavanja značajnih datuma za nacionalne </a:t>
            </a:r>
            <a:r>
              <a:rPr lang="hr-HR" altLang="sr-Latn-RS" sz="1600" kern="0" dirty="0" smtClean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  <a:t>manjine</a:t>
            </a:r>
            <a:br>
              <a:rPr lang="hr-HR" altLang="sr-Latn-RS" sz="1600" kern="0" dirty="0" smtClean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</a:br>
            <a:r>
              <a:rPr lang="hr-HR" altLang="sr-Latn-RS" sz="1600" kern="0" dirty="0" smtClean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  <a:t> </a:t>
            </a:r>
            <a:r>
              <a:rPr lang="hr-HR" altLang="sr-Latn-RS" sz="1600" kern="0" dirty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  <a:t/>
            </a:r>
            <a:br>
              <a:rPr lang="hr-HR" altLang="sr-Latn-RS" sz="1600" kern="0" dirty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</a:br>
            <a:r>
              <a:rPr lang="hr-HR" altLang="sr-Latn-RS" sz="1600" b="1" kern="0" dirty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  <a:t>	e) Tiskanje časopisa, brošura i knjiga </a:t>
            </a:r>
            <a:r>
              <a:rPr lang="hr-HR" altLang="sr-Latn-RS" sz="1600" kern="0" dirty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  <a:t>koje pomažu promociji jezika </a:t>
            </a:r>
            <a:r>
              <a:rPr lang="hr-HR" altLang="sr-Latn-RS" sz="1600" kern="0" dirty="0" smtClean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  <a:t>nacionalne </a:t>
            </a:r>
            <a:r>
              <a:rPr lang="hr-HR" altLang="sr-Latn-RS" sz="1600" kern="0" dirty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  <a:t>manjine te </a:t>
            </a:r>
            <a:r>
              <a:rPr lang="hr-HR" altLang="sr-Latn-RS" sz="1600" kern="0" dirty="0" smtClean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  <a:t/>
            </a:r>
            <a:br>
              <a:rPr lang="hr-HR" altLang="sr-Latn-RS" sz="1600" kern="0" dirty="0" smtClean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</a:br>
            <a:r>
              <a:rPr lang="hr-HR" altLang="sr-Latn-RS" sz="1600" kern="0" dirty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  <a:t> </a:t>
            </a:r>
            <a:r>
              <a:rPr lang="hr-HR" altLang="sr-Latn-RS" sz="1600" kern="0" dirty="0" smtClean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  <a:t>                       se </a:t>
            </a:r>
            <a:r>
              <a:rPr lang="hr-HR" altLang="sr-Latn-RS" sz="1600" kern="0" dirty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  <a:t>koriste u svrhe edukacije učenika osnovnih i </a:t>
            </a:r>
            <a:r>
              <a:rPr lang="hr-HR" altLang="sr-Latn-RS" sz="1600" kern="0" dirty="0" smtClean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  <a:t> srednjih škola </a:t>
            </a:r>
            <a:r>
              <a:rPr lang="hr-HR" altLang="sr-Latn-RS" sz="1600" kern="0" dirty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  <a:t/>
            </a:r>
            <a:br>
              <a:rPr lang="hr-HR" altLang="sr-Latn-RS" sz="1600" kern="0" dirty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</a:br>
            <a:r>
              <a:rPr lang="hr-HR" altLang="sr-Latn-RS" sz="1600" kern="0" dirty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  <a:t>	</a:t>
            </a:r>
            <a:br>
              <a:rPr lang="hr-HR" altLang="sr-Latn-RS" sz="1600" kern="0" dirty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</a:b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7315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0779" y="-255373"/>
            <a:ext cx="9876673" cy="5815914"/>
          </a:xfrm>
        </p:spPr>
        <p:txBody>
          <a:bodyPr/>
          <a:lstStyle/>
          <a:p>
            <a:pPr marL="266700" lvl="0" indent="-266700" defTabSz="9144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hr-HR" altLang="sr-Latn-RS" sz="1600" kern="0" dirty="0" smtClean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  <a:t>*   namijenjeno </a:t>
            </a:r>
            <a:r>
              <a:rPr lang="hr-HR" altLang="sr-Latn-RS" sz="1600" kern="0" dirty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  <a:t>udrugama/ustanovama nacionalnih manjina koje provode </a:t>
            </a:r>
            <a:r>
              <a:rPr lang="hr-HR" sz="1600" kern="0" dirty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  <a:t>odgoj i obrazovanje djece i </a:t>
            </a:r>
            <a:r>
              <a:rPr lang="hr-HR" sz="1600" kern="0" dirty="0" smtClean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  <a:t>mladih pripadnika </a:t>
            </a:r>
            <a:r>
              <a:rPr lang="hr-HR" sz="1600" kern="0" dirty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  <a:t>nacionalnih manjina i/ili na stručno usavršavanje odgojitelja, učitelja i nastavnika koji izvode nastavu na jeziku i pismu nacionalne manjine i/ili organizaciju manifestacija obilježavanja značajnih datuma za nacionalne manjine i/ili izdavačku djelatnost vezano uz tematiku nacionalnih manjina ovisno o grupi na koju se prijavitelj prijavljuje</a:t>
            </a:r>
            <a:br>
              <a:rPr lang="hr-HR" sz="1600" kern="0" dirty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</a:b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778" y="480984"/>
            <a:ext cx="2508097" cy="24104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026" y="498389"/>
            <a:ext cx="2862389" cy="23930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672" y="484910"/>
            <a:ext cx="2537161" cy="2406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35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0779" y="-153909"/>
            <a:ext cx="9876673" cy="5434363"/>
          </a:xfrm>
        </p:spPr>
        <p:txBody>
          <a:bodyPr>
            <a:normAutofit/>
          </a:bodyPr>
          <a:lstStyle/>
          <a:p>
            <a:pPr lvl="0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hr-HR" altLang="sr-Latn-RS" sz="1600" b="1" kern="0" dirty="0">
                <a:solidFill>
                  <a:srgbClr val="C00000"/>
                </a:solidFill>
                <a:latin typeface="Georgia" panose="02040502050405020303" pitchFamily="18" charset="0"/>
                <a:cs typeface="Tahoma" pitchFamily="34" charset="0"/>
              </a:rPr>
              <a:t>Dokumenti</a:t>
            </a:r>
            <a:r>
              <a:rPr lang="en-US" altLang="sr-Latn-RS" sz="1600" b="1" kern="0" dirty="0">
                <a:solidFill>
                  <a:srgbClr val="C00000"/>
                </a:solidFill>
                <a:latin typeface="Georgia" panose="02040502050405020303" pitchFamily="18" charset="0"/>
                <a:cs typeface="Tahoma" pitchFamily="34" charset="0"/>
              </a:rPr>
              <a:t>:</a:t>
            </a:r>
            <a:r>
              <a:rPr lang="hr-HR" altLang="sr-Latn-RS" sz="1600" b="1" kern="0" dirty="0">
                <a:solidFill>
                  <a:srgbClr val="C00000"/>
                </a:solidFill>
                <a:latin typeface="Georgia" panose="02040502050405020303" pitchFamily="18" charset="0"/>
                <a:cs typeface="Tahoma" pitchFamily="34" charset="0"/>
              </a:rPr>
              <a:t/>
            </a:r>
            <a:br>
              <a:rPr lang="hr-HR" altLang="sr-Latn-RS" sz="1600" b="1" kern="0" dirty="0">
                <a:solidFill>
                  <a:srgbClr val="C00000"/>
                </a:solidFill>
                <a:latin typeface="Georgia" panose="02040502050405020303" pitchFamily="18" charset="0"/>
                <a:cs typeface="Tahoma" pitchFamily="34" charset="0"/>
              </a:rPr>
            </a:br>
            <a:r>
              <a:rPr lang="hr-HR" altLang="sr-Latn-RS" sz="1600" b="1" kern="0" dirty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  <a:t/>
            </a:r>
            <a:br>
              <a:rPr lang="hr-HR" altLang="sr-Latn-RS" sz="1600" b="1" kern="0" dirty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</a:br>
            <a:r>
              <a:rPr lang="hr-HR" altLang="sr-Latn-RS" sz="1600" b="1" kern="0" dirty="0" smtClean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  <a:t>* </a:t>
            </a:r>
            <a:r>
              <a:rPr lang="hr-HR" altLang="sr-Latn-RS" sz="1600" kern="0" dirty="0" smtClean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  <a:t>Zakon </a:t>
            </a:r>
            <a:r>
              <a:rPr lang="hr-HR" altLang="sr-Latn-RS" sz="1600" kern="0" dirty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  <a:t>o odgoju i obrazovanju na jeziku i pismu nacionalnih manjina</a:t>
            </a:r>
            <a:br>
              <a:rPr lang="hr-HR" altLang="sr-Latn-RS" sz="1600" kern="0" dirty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</a:br>
            <a:r>
              <a:rPr lang="hr-HR" altLang="sr-Latn-RS" sz="1600" kern="0" dirty="0" smtClean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  <a:t>* Državni </a:t>
            </a:r>
            <a:r>
              <a:rPr lang="hr-HR" altLang="sr-Latn-RS" sz="1600" kern="0" dirty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  <a:t>pedagoški standardi osnovnoškolskog i srednjoškolskog sustava odgoja i obrazovanja</a:t>
            </a:r>
            <a:br>
              <a:rPr lang="hr-HR" altLang="sr-Latn-RS" sz="1600" kern="0" dirty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</a:br>
            <a:r>
              <a:rPr lang="hr-HR" altLang="sr-Latn-RS" sz="1600" kern="0" dirty="0" smtClean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  <a:t>* Odluka </a:t>
            </a:r>
            <a:r>
              <a:rPr lang="hr-HR" altLang="sr-Latn-RS" sz="1600" kern="0" dirty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  <a:t>o raspodjeli financijskih sredstava za sufinanciranje posebnih programa obrazovanja nacionalnih </a:t>
            </a:r>
            <a:r>
              <a:rPr lang="hr-HR" altLang="sr-Latn-RS" sz="1600" kern="0" dirty="0" smtClean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  <a:t/>
            </a:r>
            <a:br>
              <a:rPr lang="hr-HR" altLang="sr-Latn-RS" sz="1600" kern="0" dirty="0" smtClean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</a:br>
            <a:r>
              <a:rPr lang="hr-HR" altLang="sr-Latn-RS" sz="1600" kern="0" dirty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  <a:t> </a:t>
            </a:r>
            <a:r>
              <a:rPr lang="hr-HR" altLang="sr-Latn-RS" sz="1600" kern="0" dirty="0" smtClean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  <a:t>   manjina </a:t>
            </a:r>
            <a:r>
              <a:rPr lang="hr-HR" altLang="sr-Latn-RS" sz="1600" kern="0" dirty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  <a:t>u Republici Hrvatskoj</a:t>
            </a:r>
            <a:br>
              <a:rPr lang="hr-HR" altLang="sr-Latn-RS" sz="1600" kern="0" dirty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</a:br>
            <a:r>
              <a:rPr lang="hr-HR" altLang="sr-Latn-RS" sz="1600" kern="0" dirty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  <a:t/>
            </a:r>
            <a:br>
              <a:rPr lang="hr-HR" altLang="sr-Latn-RS" sz="1600" kern="0" dirty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</a:br>
            <a:r>
              <a:rPr lang="hr-HR" altLang="sr-Latn-RS" sz="1600" b="1" kern="0" dirty="0">
                <a:solidFill>
                  <a:srgbClr val="C00000"/>
                </a:solidFill>
                <a:latin typeface="Georgia" panose="02040502050405020303" pitchFamily="18" charset="0"/>
                <a:cs typeface="Tahoma" pitchFamily="34" charset="0"/>
              </a:rPr>
              <a:t>Rezultati</a:t>
            </a:r>
            <a:r>
              <a:rPr lang="hr-HR" altLang="sr-Latn-RS" sz="1600" b="1" kern="0" dirty="0" smtClean="0">
                <a:solidFill>
                  <a:srgbClr val="C00000"/>
                </a:solidFill>
                <a:latin typeface="Georgia" panose="02040502050405020303" pitchFamily="18" charset="0"/>
                <a:cs typeface="Tahoma" pitchFamily="34" charset="0"/>
              </a:rPr>
              <a:t>:</a:t>
            </a:r>
            <a:br>
              <a:rPr lang="hr-HR" altLang="sr-Latn-RS" sz="1600" b="1" kern="0" dirty="0" smtClean="0">
                <a:solidFill>
                  <a:srgbClr val="C00000"/>
                </a:solidFill>
                <a:latin typeface="Georgia" panose="02040502050405020303" pitchFamily="18" charset="0"/>
                <a:cs typeface="Tahoma" pitchFamily="34" charset="0"/>
              </a:rPr>
            </a:br>
            <a:r>
              <a:rPr lang="hr-HR" altLang="sr-Latn-RS" sz="1600" b="1" kern="0" dirty="0">
                <a:solidFill>
                  <a:srgbClr val="C00000"/>
                </a:solidFill>
                <a:latin typeface="Georgia" panose="02040502050405020303" pitchFamily="18" charset="0"/>
                <a:cs typeface="Tahoma" pitchFamily="34" charset="0"/>
              </a:rPr>
              <a:t/>
            </a:r>
            <a:br>
              <a:rPr lang="hr-HR" altLang="sr-Latn-RS" sz="1600" b="1" kern="0" dirty="0">
                <a:solidFill>
                  <a:srgbClr val="C00000"/>
                </a:solidFill>
                <a:latin typeface="Georgia" panose="02040502050405020303" pitchFamily="18" charset="0"/>
                <a:cs typeface="Tahoma" pitchFamily="34" charset="0"/>
              </a:rPr>
            </a:br>
            <a:r>
              <a:rPr lang="hr-HR" altLang="sr-Latn-RS" sz="1600" kern="0" dirty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  <a:t>U  godini 2019. za posebne programe </a:t>
            </a:r>
            <a:r>
              <a:rPr lang="hr-HR" altLang="sr-Latn-RS" sz="1600" kern="0" dirty="0" smtClean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  <a:t>nacionalnih </a:t>
            </a:r>
            <a:r>
              <a:rPr lang="hr-HR" altLang="sr-Latn-RS" sz="1600" kern="0" dirty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  <a:t>manjina odobrena su sredstva u iznosu od 280.000,00 kuna za </a:t>
            </a:r>
            <a:r>
              <a:rPr lang="hr-HR" altLang="sr-Latn-RS" sz="1600" kern="0" dirty="0" err="1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  <a:t>dvadestsedam</a:t>
            </a:r>
            <a:r>
              <a:rPr lang="hr-HR" altLang="sr-Latn-RS" sz="1600" kern="0" dirty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  <a:t> (27) posebnih programa. </a:t>
            </a:r>
            <a:br>
              <a:rPr lang="hr-HR" altLang="sr-Latn-RS" sz="1600" kern="0" dirty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</a:br>
            <a:r>
              <a:rPr lang="hr-HR" altLang="sr-Latn-RS" sz="1600" kern="0" dirty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  <a:t/>
            </a:r>
            <a:br>
              <a:rPr lang="hr-HR" altLang="sr-Latn-RS" sz="1600" kern="0" dirty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</a:br>
            <a:r>
              <a:rPr lang="hr-HR" altLang="sr-Latn-RS" sz="1600" b="1" kern="0" dirty="0">
                <a:solidFill>
                  <a:srgbClr val="C00000"/>
                </a:solidFill>
                <a:latin typeface="Georgia" panose="02040502050405020303" pitchFamily="18" charset="0"/>
                <a:cs typeface="Tahoma" pitchFamily="34" charset="0"/>
              </a:rPr>
              <a:t>Dinamika raspisivanja natječaja u 2020.  </a:t>
            </a:r>
            <a:r>
              <a:rPr lang="hr-HR" altLang="sr-Latn-RS" sz="1600" b="1" kern="0" dirty="0" smtClean="0">
                <a:solidFill>
                  <a:srgbClr val="C00000"/>
                </a:solidFill>
                <a:latin typeface="Georgia" panose="02040502050405020303" pitchFamily="18" charset="0"/>
                <a:cs typeface="Tahoma" pitchFamily="34" charset="0"/>
              </a:rPr>
              <a:t>godini</a:t>
            </a:r>
            <a:br>
              <a:rPr lang="hr-HR" altLang="sr-Latn-RS" sz="1600" b="1" kern="0" dirty="0" smtClean="0">
                <a:solidFill>
                  <a:srgbClr val="C00000"/>
                </a:solidFill>
                <a:latin typeface="Georgia" panose="02040502050405020303" pitchFamily="18" charset="0"/>
                <a:cs typeface="Tahoma" pitchFamily="34" charset="0"/>
              </a:rPr>
            </a:br>
            <a:r>
              <a:rPr lang="hr-HR" altLang="sr-Latn-RS" sz="1600" b="1" kern="0" dirty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  <a:t/>
            </a:r>
            <a:br>
              <a:rPr lang="hr-HR" altLang="sr-Latn-RS" sz="1600" b="1" kern="0" dirty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</a:br>
            <a:r>
              <a:rPr lang="hr-HR" altLang="sr-Latn-RS" sz="1600" kern="0" dirty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  <a:t>Javni poziv – </a:t>
            </a:r>
            <a:r>
              <a:rPr lang="hr-HR" altLang="sr-Latn-RS" sz="1600" b="1" kern="0" dirty="0" smtClean="0">
                <a:solidFill>
                  <a:srgbClr val="C00000"/>
                </a:solidFill>
                <a:latin typeface="Georgia" panose="02040502050405020303" pitchFamily="18" charset="0"/>
                <a:cs typeface="Tahoma" pitchFamily="34" charset="0"/>
              </a:rPr>
              <a:t>26. </a:t>
            </a:r>
            <a:r>
              <a:rPr lang="hr-HR" altLang="sr-Latn-RS" sz="1600" b="1" kern="0" dirty="0">
                <a:solidFill>
                  <a:srgbClr val="C00000"/>
                </a:solidFill>
                <a:latin typeface="Georgia" panose="02040502050405020303" pitchFamily="18" charset="0"/>
                <a:cs typeface="Tahoma" pitchFamily="34" charset="0"/>
              </a:rPr>
              <a:t>veljače 2020. </a:t>
            </a:r>
            <a:br>
              <a:rPr lang="hr-HR" altLang="sr-Latn-RS" sz="1600" b="1" kern="0" dirty="0">
                <a:solidFill>
                  <a:srgbClr val="C00000"/>
                </a:solidFill>
                <a:latin typeface="Georgia" panose="02040502050405020303" pitchFamily="18" charset="0"/>
                <a:cs typeface="Tahoma" pitchFamily="34" charset="0"/>
              </a:rPr>
            </a:b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6700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VladaRHSerif Reg"/>
        <a:ea typeface=""/>
        <a:cs typeface=""/>
      </a:majorFont>
      <a:minorFont>
        <a:latin typeface="TyponineSans Reg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5_poljoprivreda_template_HR" id="{1250CBF4-00D6-4673-8691-99FAC190B113}" vid="{A8F8B2FB-2A4B-460F-B37C-9B252C0CB6F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552</TotalTime>
  <Words>133</Words>
  <Application>Microsoft Office PowerPoint</Application>
  <PresentationFormat>Widescreen</PresentationFormat>
  <Paragraphs>18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VladaRHSerif Reg</vt:lpstr>
      <vt:lpstr>TyponineSans Reg</vt:lpstr>
      <vt:lpstr>Georgia</vt:lpstr>
      <vt:lpstr>Arial</vt:lpstr>
      <vt:lpstr>Tahoma</vt:lpstr>
      <vt:lpstr>Office Theme</vt:lpstr>
      <vt:lpstr>   Info dani 2020. o natječajima za dodjelu financijskih sredstava projektima i programima organizacija civilnoga društva iz javnih izvora u 2020. godini   Ministarstvo znanosti i obrazovanja   Info dani, 27. i 28. veljače 2020. </vt:lpstr>
      <vt:lpstr>PowerPoint Presentation</vt:lpstr>
      <vt:lpstr>1) Javni poziv za provođenje posebnih oblika nastave (ljetne škole) za učenike pripadnike nacionalnih manjina u Republici Hrvatskoj u školskoj godini 2019./2020.    2) Javni poziv za sufinanciranje posebnih programa nacionalnih manjina u Republici Hrvatskoj u 2020. godini  </vt:lpstr>
      <vt:lpstr>Naziv natječaja: 1) Javni poziv za provođenje posebnih oblika nastave (ljetne škole) za učenike pripadnike nacionalnih manjina u Republici Hrvatskoj u školskoj godini 2019./2020.   * priprema i organiziranje posebnih oblika nastave (sedmodnevnih ljetnih škola učenja jezika i kulture      nacionalnih manjina u Republici Hrvatskoj)  * namijenjeno udrugama/ustanovama nacionalnih manjina koje provode odgojno-obrazovne programe     učenja jezika i kulture nacionalnih manjina, odnosno učenicima pripadnicima nacionalnih manjina u      osnovnim i srednjim školama       </vt:lpstr>
      <vt:lpstr>Dokumenti:  * Zakon o odgoju i obrazovanju na jeziku i pismu nacionalnih manjina * Državni pedagoški standardi osnovnoškolskog i srednjoškolskog sustava odgoja i obrazovanja * Odluka o raspodjeli financijskih sredstava za sufinanciranje posebnih programa obrazovanja nacionalnih manjina u     Republici Hrvatskoj  Rezultati:  U školskoj godini 2018./2019. za posebni oblik nastave (ljetne škole) za učenike pripadnike nacionalnih manjina odobrena su sredstva u iznosu od 724.131,40 kuna za sedam (7) ljetnih škola.   Ljetne škole organiziraju i provode manjinske udruge/ustanove čije je primarno djelovanje usmjereno na područje odgoja i obrazovanja učenika pripadnika nacionalnih manjina u Republici Hrvatskoj.  Dinamika raspisivanja natječaja u 2019./2020. školskoj godini  Javni poziv – 26. veljače 2020.  </vt:lpstr>
      <vt:lpstr>Financiranje - sredstva osigurana u Državnom proračunu  za sufinanciranje posebnih oblika nastave (ljetnih škola) na Aktivnosti: Posebni programi obrazovanja za provođenje programa nacionalnih manjina  u 2020. godini osigurano je 890.000,00 kuna   Raspon iznosa koji se može dodijeliti   do 1.300,00 kuna po učeniku/učenici pripadniku/pripadnici nacionalne manjine (za prijevoz, putno osiguranje i smještaj učenika, za nabavu potrebnih didaktičkih materijala za potrebe organiziranja programa ljetne škole/za vidljivost programa (banner ili roll-up))   Očekivani broj potpora    do 10 potpora </vt:lpstr>
      <vt:lpstr>  Naziv natječaja:  2) Javni poziv za sufinanciranje posebnih programa nacionalnih manjina u Republici Hrvatskoj u 2020. godini    Posebni programi koji se mogu financirati su:    a) Stručno usavršavanje odgojitelja kao i učitelja i nastavnika koji izvode        nastavu na  jeziku i pismu nacionalnih manjina u osnovnim i srednjim školama   b) Održavanje literarnih, dramskih i drugih izvannastavnih  aktivnosti te drugi oblici                          školovanja  učenika na jeziku i pismu nacionalnih manjina u osnovnim i srednjim školama   c) Natjecanje pripadnika učenika nacionalnih manjina u osnovnim i srednjim školama       (pisanom, likovnom stvaralaštvu i slično itd.)   d) Manifestacije obilježavanja značajnih datuma za nacionalne manjine    e) Tiskanje časopisa, brošura i knjiga koje pomažu promociji jezika nacionalne manjine te                          se koriste u svrhe edukacije učenika osnovnih i  srednjih škola    </vt:lpstr>
      <vt:lpstr>*   namijenjeno udrugama/ustanovama nacionalnih manjina koje provode odgoj i obrazovanje djece i mladih pripadnika nacionalnih manjina i/ili na stručno usavršavanje odgojitelja, učitelja i nastavnika koji izvode nastavu na jeziku i pismu nacionalne manjine i/ili organizaciju manifestacija obilježavanja značajnih datuma za nacionalne manjine i/ili izdavačku djelatnost vezano uz tematiku nacionalnih manjina ovisno o grupi na koju se prijavitelj prijavljuje </vt:lpstr>
      <vt:lpstr>Dokumenti:  * Zakon o odgoju i obrazovanju na jeziku i pismu nacionalnih manjina * Državni pedagoški standardi osnovnoškolskog i srednjoškolskog sustava odgoja i obrazovanja * Odluka o raspodjeli financijskih sredstava za sufinanciranje posebnih programa obrazovanja nacionalnih      manjina u Republici Hrvatskoj  Rezultati:  U  godini 2019. za posebne programe nacionalnih manjina odobrena su sredstva u iznosu od 280.000,00 kuna za dvadestsedam (27) posebnih programa.   Dinamika raspisivanja natječaja u 2020.  godini  Javni poziv – 26. veljače 2020.  </vt:lpstr>
      <vt:lpstr>Financiranje - sredstva osigurana u Državnom proračunu  za sufinanciranje posebnih programa nacionalnih manjina u Republici Hrvatskoj  u 2020. godini na Aktivnosti: Posebni programi obrazovanja za provođenje programa nacionalnih manjina  u 2020. godini osigurano je ukupno 300.000,00 kuna    Očekivani broj potpora    do 30 potpora </vt:lpstr>
      <vt:lpstr>Način prijave  izvornik i obvezujući prilozi preporučenom poštom, kurirom ili osobno  Mjesto prijave, detaljnih obavijesti i pravodobnih informacija Ministarstvo znanosti i obrazovanja Samostalni sektor za nacionalne manjine  Donje Svetice 38 10 000 Zagreb  Dostupnost obavijesti i rezultata  mzo.gov.hr e-pošta: nacionalne-manjine@mzo.hr   Dana 12. ožujka 2020. godine održati će se informativne radionice (u 10,00 i 14,00 sati )  Prosudbu obavlja nezavisno stručno tijelo koje imenuje ministrica  (Povjerenstvo za raspodjelu sredstava namijenjenih za provedbu Javnog poziva za sufinanciranje posebnih programa nacionalnih manjina u Republici Hrvatskoj  u 2020. godini i za provedbu Javnog poziva za posebne oblike nastave (ljetne škole) za školski godinu 2019./2020.   Očekivani rezultati i isplata sredstava temeljem odluke ministrice i ugovora tijekom lipnja/srpnja 2020.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Leonard Borovičkić</dc:creator>
  <cp:lastModifiedBy>Ana Kešina</cp:lastModifiedBy>
  <cp:revision>76</cp:revision>
  <dcterms:created xsi:type="dcterms:W3CDTF">2019-10-14T15:29:07Z</dcterms:created>
  <dcterms:modified xsi:type="dcterms:W3CDTF">2020-02-21T15:07:43Z</dcterms:modified>
</cp:coreProperties>
</file>